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embeddedFontLst>
    <p:embeddedFont>
      <p:font typeface="Batang" panose="02030600000101010101" pitchFamily="18" charset="-127"/>
      <p:regular r:id="rId39"/>
    </p:embeddedFont>
    <p:embeddedFont>
      <p:font typeface="Architects Daughter" panose="020B0604020202020204" charset="0"/>
      <p:regular r:id="rId40"/>
    </p:embeddedFont>
    <p:embeddedFont>
      <p:font typeface="Baumans" panose="020B0604020202020204" charset="0"/>
      <p:regular r:id="rId41"/>
    </p:embeddedFont>
    <p:embeddedFont>
      <p:font typeface="Calibri" panose="020F0502020204030204" pitchFamily="34" charset="0"/>
      <p:regular r:id="rId42"/>
      <p:bold r:id="rId43"/>
      <p:italic r:id="rId44"/>
      <p:boldItalic r:id="rId45"/>
    </p:embeddedFont>
    <p:embeddedFont>
      <p:font typeface="Comic Sans MS" panose="030F0702030302020204" pitchFamily="66" charset="0"/>
      <p:regular r:id="rId46"/>
      <p:bold r:id="rId47"/>
      <p:italic r:id="rId48"/>
      <p:boldItalic r:id="rId49"/>
    </p:embeddedFont>
    <p:embeddedFont>
      <p:font typeface="Gentium Basic"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DB4949-DDFE-44B6-A5B3-891D0FDA812C}">
  <a:tblStyle styleId="{4BDB4949-DDFE-44B6-A5B3-891D0FDA81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63" name="Google Shape;1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72" name="Google Shape;1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81" name="Google Shape;18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90" name="Google Shape;19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99" name="Google Shape;1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208" name="Google Shape;20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6" name="Google Shape;27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5" name="Google Shape;2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Print the slide 4 to a page. Play in pairs. Draw 5 crosses and students take in turns guessing each other's battleships. </a:t>
            </a:r>
            <a:endParaRPr/>
          </a:p>
          <a:p>
            <a:pPr marL="0" lvl="0" indent="0" algn="l" rtl="0">
              <a:spcBef>
                <a:spcPts val="0"/>
              </a:spcBef>
              <a:spcAft>
                <a:spcPts val="0"/>
              </a:spcAft>
              <a:buNone/>
            </a:pPr>
            <a:endParaRPr/>
          </a:p>
        </p:txBody>
      </p:sp>
      <p:sp>
        <p:nvSpPr>
          <p:cNvPr id="295" name="Google Shape;29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a:t>Fill the tables with sentences: English on the left, and their TL translation on the right, with alternate blanks to fill in. </a:t>
            </a:r>
            <a:endParaRPr/>
          </a:p>
          <a:p>
            <a:pPr marL="0" lvl="0" indent="0" algn="l" rtl="0">
              <a:spcBef>
                <a:spcPts val="0"/>
              </a:spcBef>
              <a:spcAft>
                <a:spcPts val="0"/>
              </a:spcAft>
              <a:buNone/>
            </a:pPr>
            <a:r>
              <a:rPr lang="en-GB"/>
              <a:t>Print the page for each pair. Get them to cut/rip it (neatly!) in half. They have one half each, taking in turns reading the TL phrase for their partner to write in the gap. </a:t>
            </a:r>
            <a:endParaRPr/>
          </a:p>
        </p:txBody>
      </p:sp>
      <p:sp>
        <p:nvSpPr>
          <p:cNvPr id="304" name="Google Shape;3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SB can still be used by pupils in the phase</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Spotting Games</a:t>
            </a:r>
            <a:r>
              <a:rPr lang="en-GB" sz="1200" b="0" i="0" u="none" strike="noStrike" cap="none">
                <a:solidFill>
                  <a:schemeClr val="dk1"/>
                </a:solidFill>
                <a:latin typeface="Calibri"/>
                <a:ea typeface="Calibri"/>
                <a:cs typeface="Calibri"/>
                <a:sym typeface="Calibri"/>
              </a:rPr>
              <a:t>: </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Spot the missing detail/ spot the nonsense/ spot the difference/ Intruder/ spot the error/ broken texts/ missing words/ no gaps/ correct transcripts</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Reading worksheet (will be in PDF in the lesson folder) </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Translations</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Translation worksheet (will be in PDF in the lesson folder) Also on the language-gym website</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Bad translation on listening (use the narrow reading from previous lesson)/ running translations/ narrow translations (also as HW)/ one pen one dice translation/ oral ping pong (Ger to Eng)/ Gapped parallel texts</a:t>
            </a:r>
            <a:endParaRPr/>
          </a:p>
          <a:p>
            <a:pPr marL="0" lvl="0" indent="0" algn="l" rtl="0">
              <a:spcBef>
                <a:spcPts val="0"/>
              </a:spcBef>
              <a:spcAft>
                <a:spcPts val="0"/>
              </a:spcAft>
              <a:buNone/>
            </a:pPr>
            <a:endParaRPr sz="1200" b="1" i="0" u="sng"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Sentence puzzles</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Written sentence puzzles/ (good for prelude to aural sp)/  aural sentence puzzles.</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1" i="0" u="sng" strike="noStrike" cap="none">
                <a:solidFill>
                  <a:schemeClr val="dk1"/>
                </a:solidFill>
                <a:latin typeface="Calibri"/>
                <a:ea typeface="Calibri"/>
                <a:cs typeface="Calibri"/>
                <a:sym typeface="Calibri"/>
              </a:rPr>
              <a:t>Exploit written text</a:t>
            </a:r>
            <a:r>
              <a:rPr lang="en-GB" sz="1200" b="0" i="0" u="none" strike="noStrike" cap="none">
                <a:solidFill>
                  <a:schemeClr val="dk1"/>
                </a:solidFill>
                <a:latin typeface="Calibri"/>
                <a:ea typeface="Calibri"/>
                <a:cs typeface="Calibri"/>
                <a:sym typeface="Calibri"/>
              </a:rPr>
              <a:t> (use the MARSEARS document for explanation and the pp for some templates)</a:t>
            </a:r>
            <a:endParaRPr/>
          </a:p>
          <a:p>
            <a:pPr marL="0" lvl="0" indent="0" algn="l" rtl="0">
              <a:spcBef>
                <a:spcPts val="0"/>
              </a:spcBef>
              <a:spcAft>
                <a:spcPts val="0"/>
              </a:spcAft>
              <a:buNone/>
            </a:pPr>
            <a:endParaRPr/>
          </a:p>
        </p:txBody>
      </p:sp>
      <p:sp>
        <p:nvSpPr>
          <p:cNvPr id="317" name="Google Shape;31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Error: </a:t>
            </a:r>
            <a:r>
              <a:rPr lang="en-GB" sz="1200" b="0" i="0" u="none" strike="noStrike" cap="none">
                <a:solidFill>
                  <a:schemeClr val="dk1"/>
                </a:solidFill>
                <a:latin typeface="Calibri"/>
                <a:ea typeface="Calibri"/>
                <a:cs typeface="Calibri"/>
                <a:sym typeface="Calibri"/>
              </a:rPr>
              <a:t>​Teacher reads out two sentences in German, one correct the other incorrect. The student has to choose which one is the correct one – write on MWB</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eg. 1- Ich komme aus Deutschland und ich wohne in einem Haus</a:t>
            </a:r>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		Ich komme aus Deutschland und ich wohne in einer Wohnung</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ea typeface="Calibri"/>
                <a:cs typeface="Calibri"/>
                <a:sym typeface="Calibri"/>
              </a:rPr>
              <a:t>2. Mein Bruder ist elf Jahre alt/ Mein Bruder bin elf Jahre alt.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24" name="Google Shape;32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missing detail </a:t>
            </a:r>
            <a:r>
              <a:rPr lang="en-GB" sz="1200" b="0" i="0" u="none" strike="noStrike" cap="none">
                <a:solidFill>
                  <a:schemeClr val="dk1"/>
                </a:solidFill>
                <a:latin typeface="Calibri"/>
                <a:ea typeface="Calibri"/>
                <a:cs typeface="Calibri"/>
                <a:sym typeface="Calibri"/>
              </a:rPr>
              <a:t>​-Tell class they are going to listen to a text in which some words have been left out. Provide handout with missing words/write missing words on the board. There are no gaps to indicate where the omissions are. As the text is read they can note in the missing words on the sheet.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32" name="Google Shape;33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missing detail </a:t>
            </a:r>
            <a:r>
              <a:rPr lang="en-GB" sz="1200" b="0" i="0" u="none" strike="noStrike" cap="none">
                <a:solidFill>
                  <a:schemeClr val="dk1"/>
                </a:solidFill>
                <a:latin typeface="Calibri"/>
                <a:ea typeface="Calibri"/>
                <a:cs typeface="Calibri"/>
                <a:sym typeface="Calibri"/>
              </a:rPr>
              <a:t>​-Tell class they are going to listen to a text in which some words have been left out. Provide handout with missing words/write missing words on the board. There are no gaps to indicate where the omissions are. As the text is read they can note in the missing words on the sheet. </a:t>
            </a:r>
            <a:br>
              <a:rPr lang="en-GB" sz="1200" b="0" i="0" u="none" strike="noStrike" cap="none">
                <a:solidFill>
                  <a:schemeClr val="dk1"/>
                </a:solidFill>
                <a:latin typeface="Calibri"/>
                <a:ea typeface="Calibri"/>
                <a:cs typeface="Calibri"/>
                <a:sym typeface="Calibri"/>
              </a:rPr>
            </a:br>
            <a:endParaRPr/>
          </a:p>
          <a:p>
            <a:pPr marL="0" lvl="0" indent="0" algn="l" rtl="0">
              <a:spcBef>
                <a:spcPts val="0"/>
              </a:spcBef>
              <a:spcAft>
                <a:spcPts val="0"/>
              </a:spcAft>
              <a:buNone/>
            </a:pPr>
            <a:endParaRPr/>
          </a:p>
        </p:txBody>
      </p:sp>
      <p:sp>
        <p:nvSpPr>
          <p:cNvPr id="343" name="Google Shape;34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ea typeface="Calibri"/>
                <a:cs typeface="Calibri"/>
                <a:sym typeface="Calibri"/>
              </a:rPr>
              <a:t>Spot the difference</a:t>
            </a:r>
            <a:r>
              <a:rPr lang="en-GB" sz="1200" b="0" i="0" u="none" strike="noStrike" cap="none">
                <a:solidFill>
                  <a:schemeClr val="dk1"/>
                </a:solidFill>
                <a:latin typeface="Calibri"/>
                <a:ea typeface="Calibri"/>
                <a:cs typeface="Calibri"/>
                <a:sym typeface="Calibri"/>
              </a:rPr>
              <a:t>​-Students are given this on paper. They need to correct each text to make it match the English. They also need to identify which text matches exactly. Text 3 is correct</a:t>
            </a:r>
            <a:endParaRPr/>
          </a:p>
          <a:p>
            <a:pPr marL="457200" marR="0" lvl="0" indent="-228600" algn="l" rtl="0">
              <a:lnSpc>
                <a:spcPct val="100000"/>
              </a:lnSpc>
              <a:spcBef>
                <a:spcPts val="0"/>
              </a:spcBef>
              <a:spcAft>
                <a:spcPts val="0"/>
              </a:spcAft>
              <a:buClr>
                <a:srgbClr val="000000"/>
              </a:buClr>
              <a:buSzPts val="1400"/>
              <a:buFont typeface="Arial"/>
              <a:buNone/>
            </a:pPr>
            <a:endParaRPr/>
          </a:p>
          <a:p>
            <a:pPr marL="0" lvl="0" indent="0" algn="l" rtl="0">
              <a:spcBef>
                <a:spcPts val="0"/>
              </a:spcBef>
              <a:spcAft>
                <a:spcPts val="0"/>
              </a:spcAft>
              <a:buNone/>
            </a:pPr>
            <a:endParaRPr/>
          </a:p>
        </p:txBody>
      </p:sp>
      <p:sp>
        <p:nvSpPr>
          <p:cNvPr id="354" name="Google Shape;35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Translations into English from TL</a:t>
            </a:r>
            <a:endParaRPr/>
          </a:p>
        </p:txBody>
      </p:sp>
      <p:sp>
        <p:nvSpPr>
          <p:cNvPr id="366" name="Google Shape;36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Display slide on the board. </a:t>
            </a:r>
            <a:endParaRPr/>
          </a:p>
        </p:txBody>
      </p:sp>
      <p:sp>
        <p:nvSpPr>
          <p:cNvPr id="381" name="Google Shape;38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Print one answer sheet per group of 3 for the ref to use. </a:t>
            </a:r>
            <a:endParaRPr/>
          </a:p>
        </p:txBody>
      </p:sp>
      <p:sp>
        <p:nvSpPr>
          <p:cNvPr id="398" name="Google Shape;39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no snakes no ladders. Print this slide and the next slide for each group. </a:t>
            </a:r>
            <a:endParaRPr/>
          </a:p>
        </p:txBody>
      </p:sp>
      <p:sp>
        <p:nvSpPr>
          <p:cNvPr id="414" name="Google Shape;41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Answer sheet to be used by the referee in each group. </a:t>
            </a:r>
            <a:endParaRPr/>
          </a:p>
        </p:txBody>
      </p:sp>
      <p:sp>
        <p:nvSpPr>
          <p:cNvPr id="421" name="Google Shape;42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Translations English &gt;&gt; Spanish </a:t>
            </a:r>
            <a:endParaRPr/>
          </a:p>
        </p:txBody>
      </p:sp>
      <p:sp>
        <p:nvSpPr>
          <p:cNvPr id="440" name="Google Shape;44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09" name="Google Shape;10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27" name="Google Shape;12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36" name="Google Shape;13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45" name="Google Shape;14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Click to make sentence appear. Once it has appeared it will disappear in 15 seconds automatically.  Duplicate this slide lots of times in your ppt. You can change the amount of time the sentence is shown on screen by going to animation &gt;&gt; animation pane &gt;&gt; click on the second animation (red star) &gt;&gt; change the amount of secondly using the slider at the bottom of your screen. </a:t>
            </a:r>
            <a:endParaRPr/>
          </a:p>
        </p:txBody>
      </p:sp>
      <p:sp>
        <p:nvSpPr>
          <p:cNvPr id="154" name="Google Shape;15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1"/>
          <p:cNvSpPr txBox="1"/>
          <p:nvPr/>
        </p:nvSpPr>
        <p:spPr>
          <a:xfrm>
            <a:off x="4722920" y="6422575"/>
            <a:ext cx="420801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b="0" i="0" u="none" strike="noStrike" cap="none">
                <a:solidFill>
                  <a:srgbClr val="B3C6E7"/>
                </a:solidFill>
                <a:latin typeface="Architects Daughter"/>
                <a:ea typeface="Architects Daughter"/>
                <a:cs typeface="Architects Daughter"/>
                <a:sym typeface="Architects Daughter"/>
              </a:rPr>
              <a:t>Created by Frau Bastow</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9" name="Google Shape;89;p13"/>
          <p:cNvGraphicFramePr/>
          <p:nvPr/>
        </p:nvGraphicFramePr>
        <p:xfrm>
          <a:off x="941031" y="527666"/>
          <a:ext cx="10173825" cy="3891865"/>
        </p:xfrm>
        <a:graphic>
          <a:graphicData uri="http://schemas.openxmlformats.org/drawingml/2006/table">
            <a:tbl>
              <a:tblPr firstRow="1" bandRow="1">
                <a:noFill/>
                <a:tableStyleId>{4BDB4949-DDFE-44B6-A5B3-891D0FDA812C}</a:tableStyleId>
              </a:tblPr>
              <a:tblGrid>
                <a:gridCol w="2059625">
                  <a:extLst>
                    <a:ext uri="{9D8B030D-6E8A-4147-A177-3AD203B41FA5}">
                      <a16:colId xmlns:a16="http://schemas.microsoft.com/office/drawing/2014/main" val="20000"/>
                    </a:ext>
                  </a:extLst>
                </a:gridCol>
                <a:gridCol w="1482575">
                  <a:extLst>
                    <a:ext uri="{9D8B030D-6E8A-4147-A177-3AD203B41FA5}">
                      <a16:colId xmlns:a16="http://schemas.microsoft.com/office/drawing/2014/main" val="20001"/>
                    </a:ext>
                  </a:extLst>
                </a:gridCol>
                <a:gridCol w="3780675">
                  <a:extLst>
                    <a:ext uri="{9D8B030D-6E8A-4147-A177-3AD203B41FA5}">
                      <a16:colId xmlns:a16="http://schemas.microsoft.com/office/drawing/2014/main" val="20002"/>
                    </a:ext>
                  </a:extLst>
                </a:gridCol>
                <a:gridCol w="2850950">
                  <a:extLst>
                    <a:ext uri="{9D8B030D-6E8A-4147-A177-3AD203B41FA5}">
                      <a16:colId xmlns:a16="http://schemas.microsoft.com/office/drawing/2014/main" val="20003"/>
                    </a:ext>
                  </a:extLst>
                </a:gridCol>
              </a:tblGrid>
              <a:tr h="417125">
                <a:tc>
                  <a:txBody>
                    <a:bodyPr/>
                    <a:lstStyle/>
                    <a:p>
                      <a:pPr marL="0" marR="0" lvl="0" indent="0" algn="l" rtl="0">
                        <a:spcBef>
                          <a:spcPts val="0"/>
                        </a:spcBef>
                        <a:spcAft>
                          <a:spcPts val="0"/>
                        </a:spcAft>
                        <a:buNone/>
                      </a:pPr>
                      <a:r>
                        <a:rPr lang="en-GB" sz="1400" b="1" u="none" strike="noStrike" cap="none">
                          <a:latin typeface="Comic Sans MS"/>
                          <a:ea typeface="Comic Sans MS"/>
                          <a:cs typeface="Comic Sans MS"/>
                          <a:sym typeface="Comic Sans MS"/>
                        </a:rPr>
                        <a:t>subject </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auxilary verb</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rgbClr val="C4E0B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past participle</a:t>
                      </a:r>
                      <a:endParaRPr/>
                    </a:p>
                  </a:txBody>
                  <a:tcPr marL="91450" marR="91450" marT="45725" marB="45725">
                    <a:solidFill>
                      <a:srgbClr val="C4E0B2"/>
                    </a:solidFill>
                  </a:tcPr>
                </a:tc>
                <a:extLst>
                  <a:ext uri="{0D108BD9-81ED-4DB2-BD59-A6C34878D82A}">
                    <a16:rowId xmlns:a16="http://schemas.microsoft.com/office/drawing/2014/main" val="10000"/>
                  </a:ext>
                </a:extLst>
              </a:tr>
              <a:tr h="2156825">
                <a:tc rowSpan="2">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txBody>
                  <a:tcPr marL="91450" marR="91450" marT="45725" marB="45725">
                    <a:solidFill>
                      <a:srgbClr val="E1EFD8"/>
                    </a:solidFill>
                  </a:tcPr>
                </a:tc>
                <a:tc>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a:t>
                      </a: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hat</a:t>
                      </a:r>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viele Reisen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journeys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mit Kindern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with children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Länder</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countries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Preise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prizes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 Geld/</a:t>
                      </a:r>
                      <a:r>
                        <a:rPr lang="en-GB" sz="1200" i="1">
                          <a:latin typeface="Comic Sans MS"/>
                          <a:ea typeface="Comic Sans MS"/>
                          <a:cs typeface="Comic Sans MS"/>
                          <a:sym typeface="Comic Sans MS"/>
                        </a:rPr>
                        <a:t>a lot of money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Tennis/Gitarre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 (Amerika)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Biologie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mir/sich das Bein/</a:t>
                      </a:r>
                      <a:r>
                        <a:rPr lang="en-GB" sz="1200" i="1">
                          <a:latin typeface="Comic Sans MS"/>
                          <a:ea typeface="Comic Sans MS"/>
                          <a:cs typeface="Comic Sans MS"/>
                          <a:sym typeface="Comic Sans MS"/>
                        </a:rPr>
                        <a:t>my-his-her leg</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mir/sich den Arm/</a:t>
                      </a:r>
                      <a:r>
                        <a:rPr lang="en-GB" sz="1200" i="1">
                          <a:latin typeface="Comic Sans MS"/>
                          <a:ea typeface="Comic Sans MS"/>
                          <a:cs typeface="Comic Sans MS"/>
                          <a:sym typeface="Comic Sans MS"/>
                        </a:rPr>
                        <a:t>my-his-her arm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einen Unfall/</a:t>
                      </a:r>
                      <a:r>
                        <a:rPr lang="en-GB" sz="1200" i="1">
                          <a:latin typeface="Comic Sans MS"/>
                          <a:ea typeface="Comic Sans MS"/>
                          <a:cs typeface="Comic Sans MS"/>
                          <a:sym typeface="Comic Sans MS"/>
                        </a:rPr>
                        <a:t>an accident </a:t>
                      </a:r>
                      <a:r>
                        <a:rPr lang="en-GB" sz="1200">
                          <a:latin typeface="Comic Sans MS"/>
                          <a:ea typeface="Comic Sans MS"/>
                          <a:cs typeface="Comic Sans MS"/>
                          <a:sym typeface="Comic Sans MS"/>
                        </a:rPr>
                        <a:t>	</a:t>
                      </a:r>
                      <a:endParaRPr sz="1200">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gemacht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did-made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gearbeitet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worked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gesehen/</a:t>
                      </a:r>
                      <a:r>
                        <a:rPr lang="en-GB" sz="1200" b="0" i="1">
                          <a:latin typeface="Comic Sans MS"/>
                          <a:ea typeface="Comic Sans MS"/>
                          <a:cs typeface="Comic Sans MS"/>
                          <a:sym typeface="Comic Sans MS"/>
                        </a:rPr>
                        <a:t>saw</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gewonnen/</a:t>
                      </a:r>
                      <a:r>
                        <a:rPr lang="en-GB" sz="1200" b="0" i="1">
                          <a:latin typeface="Comic Sans MS"/>
                          <a:ea typeface="Comic Sans MS"/>
                          <a:cs typeface="Comic Sans MS"/>
                          <a:sym typeface="Comic Sans MS"/>
                        </a:rPr>
                        <a:t>won</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verdient/</a:t>
                      </a:r>
                      <a:r>
                        <a:rPr lang="en-GB" sz="1200" b="0" i="1">
                          <a:latin typeface="Comic Sans MS"/>
                          <a:ea typeface="Comic Sans MS"/>
                          <a:cs typeface="Comic Sans MS"/>
                          <a:sym typeface="Comic Sans MS"/>
                        </a:rPr>
                        <a:t>earned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trainiert/</a:t>
                      </a:r>
                      <a:r>
                        <a:rPr lang="en-GB" sz="1200" b="0" i="1">
                          <a:latin typeface="Comic Sans MS"/>
                          <a:ea typeface="Comic Sans MS"/>
                          <a:cs typeface="Comic Sans MS"/>
                          <a:sym typeface="Comic Sans MS"/>
                        </a:rPr>
                        <a:t>trained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gespielt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played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gewohnt/</a:t>
                      </a:r>
                      <a:r>
                        <a:rPr lang="en-GB" sz="1200" i="1">
                          <a:latin typeface="Comic Sans MS"/>
                          <a:ea typeface="Comic Sans MS"/>
                          <a:cs typeface="Comic Sans MS"/>
                          <a:sym typeface="Comic Sans MS"/>
                        </a:rPr>
                        <a:t>lived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studiert/</a:t>
                      </a:r>
                      <a:r>
                        <a:rPr lang="en-GB" sz="1200" b="0" i="1">
                          <a:latin typeface="Comic Sans MS"/>
                          <a:ea typeface="Comic Sans MS"/>
                          <a:cs typeface="Comic Sans MS"/>
                          <a:sym typeface="Comic Sans MS"/>
                        </a:rPr>
                        <a:t>studied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verletzt/</a:t>
                      </a:r>
                      <a:r>
                        <a:rPr lang="en-GB" sz="1200" b="0" i="1">
                          <a:latin typeface="Comic Sans MS"/>
                          <a:ea typeface="Comic Sans MS"/>
                          <a:cs typeface="Comic Sans MS"/>
                          <a:sym typeface="Comic Sans MS"/>
                        </a:rPr>
                        <a:t>injured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gebrochen/</a:t>
                      </a:r>
                      <a:r>
                        <a:rPr lang="en-GB" sz="1200" b="0" i="1">
                          <a:latin typeface="Comic Sans MS"/>
                          <a:ea typeface="Comic Sans MS"/>
                          <a:cs typeface="Comic Sans MS"/>
                          <a:sym typeface="Comic Sans MS"/>
                        </a:rPr>
                        <a:t>broke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gehab</a:t>
                      </a:r>
                      <a:r>
                        <a:rPr lang="en-GB" sz="1200" b="0">
                          <a:latin typeface="Comic Sans MS"/>
                          <a:ea typeface="Comic Sans MS"/>
                          <a:cs typeface="Comic Sans MS"/>
                          <a:sym typeface="Comic Sans MS"/>
                        </a:rPr>
                        <a:t>t/</a:t>
                      </a:r>
                      <a:r>
                        <a:rPr lang="en-GB" sz="1200" b="0" i="1">
                          <a:latin typeface="Comic Sans MS"/>
                          <a:ea typeface="Comic Sans MS"/>
                          <a:cs typeface="Comic Sans MS"/>
                          <a:sym typeface="Comic Sans MS"/>
                        </a:rPr>
                        <a:t>had</a:t>
                      </a:r>
                      <a:endParaRPr/>
                    </a:p>
                  </a:txBody>
                  <a:tcPr marL="91450" marR="91450" marT="45725" marB="45725">
                    <a:solidFill>
                      <a:srgbClr val="E1EFD8"/>
                    </a:solidFill>
                  </a:tcPr>
                </a:tc>
                <a:extLst>
                  <a:ext uri="{0D108BD9-81ED-4DB2-BD59-A6C34878D82A}">
                    <a16:rowId xmlns:a16="http://schemas.microsoft.com/office/drawing/2014/main" val="10001"/>
                  </a:ext>
                </a:extLst>
              </a:tr>
              <a:tr h="1177100">
                <a:tc vMerge="1">
                  <a:txBody>
                    <a:bodyPr/>
                    <a:lstStyle/>
                    <a:p>
                      <a:endParaRPr lang="en-US"/>
                    </a:p>
                  </a:txBody>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bin</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ist</a:t>
                      </a:r>
                      <a:endParaRPr sz="1400">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nach Afrika</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Africa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nach Amerika</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America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 viele Tanzstudios/</a:t>
                      </a:r>
                      <a:r>
                        <a:rPr lang="en-GB" sz="1200" i="1">
                          <a:latin typeface="Comic Sans MS"/>
                          <a:ea typeface="Comic Sans MS"/>
                          <a:cs typeface="Comic Sans MS"/>
                          <a:sym typeface="Comic Sans MS"/>
                        </a:rPr>
                        <a:t>to a lot of dance studios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vom Rad</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off the bike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ins Krankenhaus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the hospital                                      </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a:latin typeface="Comic Sans MS"/>
                          <a:ea typeface="Comic Sans MS"/>
                          <a:cs typeface="Comic Sans MS"/>
                          <a:sym typeface="Comic Sans MS"/>
                        </a:rPr>
                        <a:t>im Schwimmbad/</a:t>
                      </a:r>
                      <a:r>
                        <a:rPr lang="en-GB" sz="1200" i="1">
                          <a:latin typeface="Comic Sans MS"/>
                          <a:ea typeface="Comic Sans MS"/>
                          <a:cs typeface="Comic Sans MS"/>
                          <a:sym typeface="Comic Sans MS"/>
                        </a:rPr>
                        <a:t>in the swimming pool </a:t>
                      </a:r>
                      <a:endParaRPr sz="1200" i="1">
                        <a:latin typeface="Comic Sans MS"/>
                        <a:ea typeface="Comic Sans MS"/>
                        <a:cs typeface="Comic Sans MS"/>
                        <a:sym typeface="Comic Sans MS"/>
                      </a:endParaRPr>
                    </a:p>
                  </a:txBody>
                  <a:tcPr marL="91450" marR="91450" marT="45725" marB="45725">
                    <a:solidFill>
                      <a:srgbClr val="E1EFD8"/>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gefahren/</a:t>
                      </a:r>
                      <a:r>
                        <a:rPr lang="en-GB" sz="1200" b="0" i="1">
                          <a:latin typeface="Comic Sans MS"/>
                          <a:ea typeface="Comic Sans MS"/>
                          <a:cs typeface="Comic Sans MS"/>
                          <a:sym typeface="Comic Sans MS"/>
                        </a:rPr>
                        <a:t>travelled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gesegelt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sailed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gegangen/</a:t>
                      </a:r>
                      <a:r>
                        <a:rPr lang="en-GB" sz="1200" b="0" i="1">
                          <a:latin typeface="Comic Sans MS"/>
                          <a:ea typeface="Comic Sans MS"/>
                          <a:cs typeface="Comic Sans MS"/>
                          <a:sym typeface="Comic Sans MS"/>
                        </a:rPr>
                        <a:t>went</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gefallen/</a:t>
                      </a:r>
                      <a:r>
                        <a:rPr lang="en-GB" sz="1200" b="0" i="1">
                          <a:latin typeface="Comic Sans MS"/>
                          <a:ea typeface="Comic Sans MS"/>
                          <a:cs typeface="Comic Sans MS"/>
                          <a:sym typeface="Comic Sans MS"/>
                        </a:rPr>
                        <a:t>fell</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gekommen/</a:t>
                      </a:r>
                      <a:r>
                        <a:rPr lang="en-GB" sz="1200" b="0" i="1">
                          <a:latin typeface="Comic Sans MS"/>
                          <a:ea typeface="Comic Sans MS"/>
                          <a:cs typeface="Comic Sans MS"/>
                          <a:sym typeface="Comic Sans MS"/>
                        </a:rPr>
                        <a:t>came-went</a:t>
                      </a:r>
                      <a:endParaRPr/>
                    </a:p>
                    <a:p>
                      <a:pPr marL="0" marR="0" lvl="0" indent="0" algn="l" rtl="0">
                        <a:spcBef>
                          <a:spcPts val="0"/>
                        </a:spcBef>
                        <a:spcAft>
                          <a:spcPts val="0"/>
                        </a:spcAft>
                        <a:buNone/>
                      </a:pPr>
                      <a:r>
                        <a:rPr lang="en-GB" sz="1200" b="1">
                          <a:latin typeface="Comic Sans MS"/>
                          <a:ea typeface="Comic Sans MS"/>
                          <a:cs typeface="Comic Sans MS"/>
                          <a:sym typeface="Comic Sans MS"/>
                        </a:rPr>
                        <a:t>heruntergefallen/</a:t>
                      </a:r>
                      <a:r>
                        <a:rPr lang="en-GB" sz="1200" b="0" i="1">
                          <a:latin typeface="Comic Sans MS"/>
                          <a:ea typeface="Comic Sans MS"/>
                          <a:cs typeface="Comic Sans MS"/>
                          <a:sym typeface="Comic Sans MS"/>
                        </a:rPr>
                        <a:t>fell down</a:t>
                      </a:r>
                      <a:endParaRPr sz="1200" b="1" i="1">
                        <a:latin typeface="Comic Sans MS"/>
                        <a:ea typeface="Comic Sans MS"/>
                        <a:cs typeface="Comic Sans MS"/>
                        <a:sym typeface="Comic Sans MS"/>
                      </a:endParaRPr>
                    </a:p>
                  </a:txBody>
                  <a:tcPr marL="91450" marR="91450" marT="45725" marB="45725">
                    <a:solidFill>
                      <a:srgbClr val="E1EFD8"/>
                    </a:solidFill>
                  </a:tcPr>
                </a:tc>
                <a:extLst>
                  <a:ext uri="{0D108BD9-81ED-4DB2-BD59-A6C34878D82A}">
                    <a16:rowId xmlns:a16="http://schemas.microsoft.com/office/drawing/2014/main" val="10002"/>
                  </a:ext>
                </a:extLst>
              </a:tr>
            </a:tbl>
          </a:graphicData>
        </a:graphic>
      </p:graphicFrame>
      <p:graphicFrame>
        <p:nvGraphicFramePr>
          <p:cNvPr id="90" name="Google Shape;90;p13"/>
          <p:cNvGraphicFramePr/>
          <p:nvPr/>
        </p:nvGraphicFramePr>
        <p:xfrm>
          <a:off x="941031" y="4419504"/>
          <a:ext cx="10173825" cy="2049870"/>
        </p:xfrm>
        <a:graphic>
          <a:graphicData uri="http://schemas.openxmlformats.org/drawingml/2006/table">
            <a:tbl>
              <a:tblPr firstRow="1" bandRow="1">
                <a:noFill/>
                <a:tableStyleId>{4BDB4949-DDFE-44B6-A5B3-891D0FDA812C}</a:tableStyleId>
              </a:tblPr>
              <a:tblGrid>
                <a:gridCol w="2068500">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3789550">
                  <a:extLst>
                    <a:ext uri="{9D8B030D-6E8A-4147-A177-3AD203B41FA5}">
                      <a16:colId xmlns:a16="http://schemas.microsoft.com/office/drawing/2014/main" val="20002"/>
                    </a:ext>
                  </a:extLst>
                </a:gridCol>
                <a:gridCol w="2850950">
                  <a:extLst>
                    <a:ext uri="{9D8B030D-6E8A-4147-A177-3AD203B41FA5}">
                      <a16:colId xmlns:a16="http://schemas.microsoft.com/office/drawing/2014/main" val="20003"/>
                    </a:ext>
                  </a:extLst>
                </a:gridCol>
              </a:tblGrid>
              <a:tr h="312500">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werden/will</a:t>
                      </a:r>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rgbClr val="FEE599"/>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infinive </a:t>
                      </a:r>
                      <a:endParaRPr/>
                    </a:p>
                  </a:txBody>
                  <a:tcPr marL="91450" marR="91450" marT="45725" marB="45725">
                    <a:solidFill>
                      <a:srgbClr val="FEE599"/>
                    </a:solidFill>
                  </a:tcPr>
                </a:tc>
                <a:extLst>
                  <a:ext uri="{0D108BD9-81ED-4DB2-BD59-A6C34878D82A}">
                    <a16:rowId xmlns:a16="http://schemas.microsoft.com/office/drawing/2014/main" val="10000"/>
                  </a:ext>
                </a:extLst>
              </a:tr>
              <a:tr h="884225">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txBody>
                  <a:tcPr marL="91450" marR="91450" marT="45725" marB="45725">
                    <a:solidFill>
                      <a:srgbClr val="FFF2CC"/>
                    </a:solidFill>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werde/</a:t>
                      </a:r>
                      <a:r>
                        <a:rPr lang="en-GB" sz="1400" i="1">
                          <a:latin typeface="Comic Sans MS"/>
                          <a:ea typeface="Comic Sans MS"/>
                          <a:cs typeface="Comic Sans MS"/>
                          <a:sym typeface="Comic Sans MS"/>
                        </a:rPr>
                        <a:t>will</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wird</a:t>
                      </a:r>
                      <a:r>
                        <a:rPr lang="en-GB" sz="1400">
                          <a:latin typeface="Comic Sans MS"/>
                          <a:ea typeface="Comic Sans MS"/>
                          <a:cs typeface="Comic Sans MS"/>
                          <a:sym typeface="Comic Sans MS"/>
                        </a:rPr>
                        <a:t>/</a:t>
                      </a:r>
                      <a:r>
                        <a:rPr lang="en-GB" sz="1400" i="1">
                          <a:latin typeface="Comic Sans MS"/>
                          <a:ea typeface="Comic Sans MS"/>
                          <a:cs typeface="Comic Sans MS"/>
                          <a:sym typeface="Comic Sans MS"/>
                        </a:rPr>
                        <a:t>will</a:t>
                      </a:r>
                      <a:endParaRPr/>
                    </a:p>
                  </a:txBody>
                  <a:tcPr marL="91450" marR="91450" marT="45725" marB="45725">
                    <a:solidFill>
                      <a:srgbClr val="FFF2CC"/>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viele Reisen/ </a:t>
                      </a:r>
                      <a:r>
                        <a:rPr lang="en-GB" sz="1200" i="1">
                          <a:latin typeface="Comic Sans MS"/>
                          <a:ea typeface="Comic Sans MS"/>
                          <a:cs typeface="Comic Sans MS"/>
                          <a:sym typeface="Comic Sans MS"/>
                        </a:rPr>
                        <a:t>a lot of journeys</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Länder</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countries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Arzt/Ärztin </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doctor(male/female)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im Ausland</a:t>
                      </a:r>
                      <a:r>
                        <a:rPr lang="en-GB" sz="1200" i="1">
                          <a:latin typeface="Comic Sans MS"/>
                          <a:ea typeface="Comic Sans MS"/>
                          <a:cs typeface="Comic Sans MS"/>
                          <a:sym typeface="Comic Sans MS"/>
                        </a:rPr>
                        <a:t>/(in) abroad                               </a:t>
                      </a:r>
                      <a:endParaRPr/>
                    </a:p>
                    <a:p>
                      <a:pPr marL="0" marR="0" lvl="0" indent="0" algn="l" rtl="0">
                        <a:spcBef>
                          <a:spcPts val="0"/>
                        </a:spcBef>
                        <a:spcAft>
                          <a:spcPts val="0"/>
                        </a:spcAft>
                        <a:buNone/>
                      </a:pPr>
                      <a:r>
                        <a:rPr lang="en-GB" sz="1200" b="1">
                          <a:latin typeface="Comic Sans MS"/>
                          <a:ea typeface="Comic Sans MS"/>
                          <a:cs typeface="Comic Sans MS"/>
                          <a:sym typeface="Comic Sans MS"/>
                        </a:rPr>
                        <a:t>Theaterwissenschaft/</a:t>
                      </a:r>
                      <a:r>
                        <a:rPr lang="en-GB" sz="1200" i="1">
                          <a:latin typeface="Comic Sans MS"/>
                          <a:ea typeface="Comic Sans MS"/>
                          <a:cs typeface="Comic Sans MS"/>
                          <a:sym typeface="Comic Sans MS"/>
                        </a:rPr>
                        <a:t>drama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 Geld/</a:t>
                      </a:r>
                      <a:r>
                        <a:rPr lang="en-GB" sz="1200" i="1">
                          <a:latin typeface="Comic Sans MS"/>
                          <a:ea typeface="Comic Sans MS"/>
                          <a:cs typeface="Comic Sans MS"/>
                          <a:sym typeface="Comic Sans MS"/>
                        </a:rPr>
                        <a:t>a lot of money                         </a:t>
                      </a:r>
                      <a:endParaRPr/>
                    </a:p>
                    <a:p>
                      <a:pPr marL="0" marR="0" lvl="0" indent="0" algn="l" rtl="0">
                        <a:spcBef>
                          <a:spcPts val="0"/>
                        </a:spcBef>
                        <a:spcAft>
                          <a:spcPts val="0"/>
                        </a:spcAft>
                        <a:buNone/>
                      </a:pPr>
                      <a:r>
                        <a:rPr lang="en-GB" sz="1200" b="1">
                          <a:latin typeface="Comic Sans MS"/>
                          <a:ea typeface="Comic Sans MS"/>
                          <a:cs typeface="Comic Sans MS"/>
                          <a:sym typeface="Comic Sans MS"/>
                        </a:rPr>
                        <a:t>für eine Hilfsorganisation</a:t>
                      </a:r>
                      <a:r>
                        <a:rPr lang="en-GB" sz="1200">
                          <a:latin typeface="Comic Sans MS"/>
                          <a:ea typeface="Comic Sans MS"/>
                          <a:cs typeface="Comic Sans MS"/>
                          <a:sym typeface="Comic Sans MS"/>
                        </a:rPr>
                        <a:t>/</a:t>
                      </a:r>
                      <a:r>
                        <a:rPr lang="en-GB" sz="1000">
                          <a:latin typeface="Comic Sans MS"/>
                          <a:ea typeface="Comic Sans MS"/>
                          <a:cs typeface="Comic Sans MS"/>
                          <a:sym typeface="Comic Sans MS"/>
                        </a:rPr>
                        <a:t>for an aid organisation                                                             </a:t>
                      </a:r>
                      <a:endParaRPr/>
                    </a:p>
                    <a:p>
                      <a:pPr marL="0" marR="0" lvl="0" indent="0" algn="l" rtl="0">
                        <a:spcBef>
                          <a:spcPts val="0"/>
                        </a:spcBef>
                        <a:spcAft>
                          <a:spcPts val="0"/>
                        </a:spcAft>
                        <a:buNone/>
                      </a:pPr>
                      <a:r>
                        <a:rPr lang="en-GB" sz="1200" b="1">
                          <a:latin typeface="Comic Sans MS"/>
                          <a:ea typeface="Comic Sans MS"/>
                          <a:cs typeface="Comic Sans MS"/>
                          <a:sym typeface="Comic Sans MS"/>
                        </a:rPr>
                        <a:t>berühmt/</a:t>
                      </a:r>
                      <a:r>
                        <a:rPr lang="en-GB" sz="1200" i="1">
                          <a:latin typeface="Comic Sans MS"/>
                          <a:ea typeface="Comic Sans MS"/>
                          <a:cs typeface="Comic Sans MS"/>
                          <a:sym typeface="Comic Sans MS"/>
                        </a:rPr>
                        <a:t>famous</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Preise/</a:t>
                      </a:r>
                      <a:r>
                        <a:rPr lang="en-GB" sz="1200" i="1">
                          <a:latin typeface="Comic Sans MS"/>
                          <a:ea typeface="Comic Sans MS"/>
                          <a:cs typeface="Comic Sans MS"/>
                          <a:sym typeface="Comic Sans MS"/>
                        </a:rPr>
                        <a:t>a lot of prizes </a:t>
                      </a:r>
                      <a:endParaRPr sz="1200" i="1">
                        <a:latin typeface="Comic Sans MS"/>
                        <a:ea typeface="Comic Sans MS"/>
                        <a:cs typeface="Comic Sans MS"/>
                        <a:sym typeface="Comic Sans MS"/>
                      </a:endParaRPr>
                    </a:p>
                  </a:txBody>
                  <a:tcPr marL="91450" marR="91450" marT="45725" marB="45725">
                    <a:solidFill>
                      <a:srgbClr val="FFF2CC"/>
                    </a:solidFill>
                  </a:tcPr>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machen/</a:t>
                      </a:r>
                      <a:r>
                        <a:rPr lang="en-GB" sz="1200" i="1">
                          <a:latin typeface="Comic Sans MS"/>
                          <a:ea typeface="Comic Sans MS"/>
                          <a:cs typeface="Comic Sans MS"/>
                          <a:sym typeface="Comic Sans MS"/>
                        </a:rPr>
                        <a:t>to do</a:t>
                      </a:r>
                      <a:endParaRPr/>
                    </a:p>
                    <a:p>
                      <a:pPr marL="0" marR="0" lvl="0" indent="0" algn="l" rtl="0">
                        <a:spcBef>
                          <a:spcPts val="0"/>
                        </a:spcBef>
                        <a:spcAft>
                          <a:spcPts val="0"/>
                        </a:spcAft>
                        <a:buNone/>
                      </a:pPr>
                      <a:r>
                        <a:rPr lang="en-GB" sz="1200" b="1">
                          <a:latin typeface="Comic Sans MS"/>
                          <a:ea typeface="Comic Sans MS"/>
                          <a:cs typeface="Comic Sans MS"/>
                          <a:sym typeface="Comic Sans MS"/>
                        </a:rPr>
                        <a:t>sehen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see</a:t>
                      </a:r>
                      <a:endParaRPr/>
                    </a:p>
                    <a:p>
                      <a:pPr marL="0" marR="0" lvl="0" indent="0" algn="l" rtl="0">
                        <a:spcBef>
                          <a:spcPts val="0"/>
                        </a:spcBef>
                        <a:spcAft>
                          <a:spcPts val="0"/>
                        </a:spcAft>
                        <a:buNone/>
                      </a:pPr>
                      <a:r>
                        <a:rPr lang="en-GB" sz="1200" b="1">
                          <a:latin typeface="Comic Sans MS"/>
                          <a:ea typeface="Comic Sans MS"/>
                          <a:cs typeface="Comic Sans MS"/>
                          <a:sym typeface="Comic Sans MS"/>
                        </a:rPr>
                        <a:t>werden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become</a:t>
                      </a:r>
                      <a:endParaRPr/>
                    </a:p>
                    <a:p>
                      <a:pPr marL="0" marR="0" lvl="0" indent="0" algn="l" rtl="0">
                        <a:spcBef>
                          <a:spcPts val="0"/>
                        </a:spcBef>
                        <a:spcAft>
                          <a:spcPts val="0"/>
                        </a:spcAft>
                        <a:buNone/>
                      </a:pPr>
                      <a:r>
                        <a:rPr lang="en-GB" sz="1200" b="1">
                          <a:latin typeface="Comic Sans MS"/>
                          <a:ea typeface="Comic Sans MS"/>
                          <a:cs typeface="Comic Sans MS"/>
                          <a:sym typeface="Comic Sans MS"/>
                        </a:rPr>
                        <a:t>leben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live</a:t>
                      </a:r>
                      <a:endParaRPr/>
                    </a:p>
                    <a:p>
                      <a:pPr marL="0" marR="0" lvl="0" indent="0" algn="l" rtl="0">
                        <a:spcBef>
                          <a:spcPts val="0"/>
                        </a:spcBef>
                        <a:spcAft>
                          <a:spcPts val="0"/>
                        </a:spcAft>
                        <a:buNone/>
                      </a:pPr>
                      <a:r>
                        <a:rPr lang="en-GB" sz="1200" b="1">
                          <a:latin typeface="Comic Sans MS"/>
                          <a:ea typeface="Comic Sans MS"/>
                          <a:cs typeface="Comic Sans MS"/>
                          <a:sym typeface="Comic Sans MS"/>
                        </a:rPr>
                        <a:t>studieren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study</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verdienen/</a:t>
                      </a:r>
                      <a:r>
                        <a:rPr lang="en-GB" sz="1200" i="1">
                          <a:latin typeface="Comic Sans MS"/>
                          <a:ea typeface="Comic Sans MS"/>
                          <a:cs typeface="Comic Sans MS"/>
                          <a:sym typeface="Comic Sans MS"/>
                        </a:rPr>
                        <a:t>to earn</a:t>
                      </a:r>
                      <a:endParaRPr/>
                    </a:p>
                    <a:p>
                      <a:pPr marL="0" marR="0" lvl="0" indent="0" algn="l" rtl="0">
                        <a:spcBef>
                          <a:spcPts val="0"/>
                        </a:spcBef>
                        <a:spcAft>
                          <a:spcPts val="0"/>
                        </a:spcAft>
                        <a:buNone/>
                      </a:pPr>
                      <a:r>
                        <a:rPr lang="en-GB" sz="1200" b="1">
                          <a:latin typeface="Comic Sans MS"/>
                          <a:ea typeface="Comic Sans MS"/>
                          <a:cs typeface="Comic Sans MS"/>
                          <a:sym typeface="Comic Sans MS"/>
                        </a:rPr>
                        <a:t>arbeiten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work</a:t>
                      </a:r>
                      <a:endParaRPr/>
                    </a:p>
                    <a:p>
                      <a:pPr marL="0" marR="0" lvl="0" indent="0" algn="l" rtl="0">
                        <a:spcBef>
                          <a:spcPts val="0"/>
                        </a:spcBef>
                        <a:spcAft>
                          <a:spcPts val="0"/>
                        </a:spcAft>
                        <a:buNone/>
                      </a:pPr>
                      <a:r>
                        <a:rPr lang="en-GB" sz="1200" b="1">
                          <a:latin typeface="Comic Sans MS"/>
                          <a:ea typeface="Comic Sans MS"/>
                          <a:cs typeface="Comic Sans MS"/>
                          <a:sym typeface="Comic Sans MS"/>
                        </a:rPr>
                        <a:t>sein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be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gewinnen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win</a:t>
                      </a:r>
                      <a:endParaRPr/>
                    </a:p>
                  </a:txBody>
                  <a:tcPr marL="91450" marR="91450" marT="45725" marB="45725">
                    <a:solidFill>
                      <a:srgbClr val="FFF2CC"/>
                    </a:solidFill>
                  </a:tcPr>
                </a:tc>
                <a:extLst>
                  <a:ext uri="{0D108BD9-81ED-4DB2-BD59-A6C34878D82A}">
                    <a16:rowId xmlns:a16="http://schemas.microsoft.com/office/drawing/2014/main" val="10001"/>
                  </a:ext>
                </a:extLst>
              </a:tr>
            </a:tbl>
          </a:graphicData>
        </a:graphic>
      </p:graphicFrame>
      <p:cxnSp>
        <p:nvCxnSpPr>
          <p:cNvPr id="91" name="Google Shape;91;p13"/>
          <p:cNvCxnSpPr/>
          <p:nvPr/>
        </p:nvCxnSpPr>
        <p:spPr>
          <a:xfrm>
            <a:off x="941033" y="3305175"/>
            <a:ext cx="2097444" cy="0"/>
          </a:xfrm>
          <a:prstGeom prst="straightConnector1">
            <a:avLst/>
          </a:prstGeom>
          <a:noFill/>
          <a:ln w="9525" cap="flat" cmpd="sng">
            <a:solidFill>
              <a:schemeClr val="dk1"/>
            </a:solidFill>
            <a:prstDash val="solid"/>
            <a:miter lim="800000"/>
            <a:headEnd type="none" w="sm" len="sm"/>
            <a:tailEnd type="none" w="sm" len="sm"/>
          </a:ln>
        </p:spPr>
      </p:cxnSp>
      <p:sp>
        <p:nvSpPr>
          <p:cNvPr id="92" name="Google Shape;92;p13"/>
          <p:cNvSpPr/>
          <p:nvPr/>
        </p:nvSpPr>
        <p:spPr>
          <a:xfrm>
            <a:off x="3293060" y="21639"/>
            <a:ext cx="6148120" cy="506027"/>
          </a:xfrm>
          <a:prstGeom prst="roundRect">
            <a:avLst>
              <a:gd name="adj" fmla="val 16667"/>
            </a:avLst>
          </a:prstGeom>
          <a:solidFill>
            <a:schemeClr val="l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omic Sans MS"/>
                <a:ea typeface="Comic Sans MS"/>
                <a:cs typeface="Comic Sans MS"/>
                <a:sym typeface="Comic Sans MS"/>
              </a:rPr>
              <a:t>VORBILDER/Role models - Past and Future tense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66" name="Google Shape;166;p22"/>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67" name="Google Shape;167;p22"/>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bin in viele Tanzstudios gegangen.</a:t>
            </a:r>
            <a:endParaRPr sz="2800">
              <a:solidFill>
                <a:schemeClr val="dk1"/>
              </a:solidFill>
              <a:latin typeface="Comic Sans MS"/>
              <a:ea typeface="Comic Sans MS"/>
              <a:cs typeface="Comic Sans MS"/>
              <a:sym typeface="Comic Sans MS"/>
            </a:endParaRPr>
          </a:p>
        </p:txBody>
      </p:sp>
      <p:pic>
        <p:nvPicPr>
          <p:cNvPr id="168" name="Google Shape;168;p22"/>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67"/>
                                        </p:tgtEl>
                                      </p:cBhvr>
                                    </p:animEffect>
                                    <p:set>
                                      <p:cBhvr>
                                        <p:cTn id="9" dur="1" fill="hold">
                                          <p:stCondLst>
                                            <p:cond delay="2000"/>
                                          </p:stCondLst>
                                        </p:cTn>
                                        <p:tgtEl>
                                          <p:spTgt spid="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75" name="Google Shape;175;p23"/>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76" name="Google Shape;176;p23"/>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werde viele Länder sehen.</a:t>
            </a:r>
            <a:endParaRPr sz="2800">
              <a:solidFill>
                <a:schemeClr val="dk1"/>
              </a:solidFill>
              <a:latin typeface="Comic Sans MS"/>
              <a:ea typeface="Comic Sans MS"/>
              <a:cs typeface="Comic Sans MS"/>
              <a:sym typeface="Comic Sans MS"/>
            </a:endParaRPr>
          </a:p>
        </p:txBody>
      </p:sp>
      <p:pic>
        <p:nvPicPr>
          <p:cNvPr id="177" name="Google Shape;177;p23"/>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76"/>
                                        </p:tgtEl>
                                      </p:cBhvr>
                                    </p:animEffect>
                                    <p:set>
                                      <p:cBhvr>
                                        <p:cTn id="9" dur="1" fill="hold">
                                          <p:stCondLst>
                                            <p:cond delay="2000"/>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84" name="Google Shape;184;p24"/>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85" name="Google Shape;185;p24"/>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werde Arzt werden.</a:t>
            </a:r>
            <a:endParaRPr sz="2800">
              <a:solidFill>
                <a:schemeClr val="dk1"/>
              </a:solidFill>
              <a:latin typeface="Comic Sans MS"/>
              <a:ea typeface="Comic Sans MS"/>
              <a:cs typeface="Comic Sans MS"/>
              <a:sym typeface="Comic Sans MS"/>
            </a:endParaRPr>
          </a:p>
        </p:txBody>
      </p:sp>
      <p:pic>
        <p:nvPicPr>
          <p:cNvPr id="186" name="Google Shape;186;p24"/>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85"/>
                                        </p:tgtEl>
                                      </p:cBhvr>
                                    </p:animEffect>
                                    <p:set>
                                      <p:cBhvr>
                                        <p:cTn id="9" dur="1" fill="hold">
                                          <p:stCondLst>
                                            <p:cond delay="2000"/>
                                          </p:stCondLst>
                                        </p:cTn>
                                        <p:tgtEl>
                                          <p:spTgt spid="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93" name="Google Shape;193;p25"/>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94" name="Google Shape;194;p25"/>
          <p:cNvSpPr txBox="1"/>
          <p:nvPr/>
        </p:nvSpPr>
        <p:spPr>
          <a:xfrm>
            <a:off x="1226234" y="1900924"/>
            <a:ext cx="999802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werde f</a:t>
            </a:r>
            <a:r>
              <a:rPr lang="en-GB" sz="3600">
                <a:solidFill>
                  <a:schemeClr val="dk1"/>
                </a:solidFill>
                <a:latin typeface="Calibri"/>
                <a:ea typeface="Calibri"/>
                <a:cs typeface="Calibri"/>
                <a:sym typeface="Calibri"/>
              </a:rPr>
              <a:t>ü</a:t>
            </a:r>
            <a:r>
              <a:rPr lang="en-GB" sz="3600">
                <a:solidFill>
                  <a:schemeClr val="dk1"/>
                </a:solidFill>
                <a:latin typeface="Comic Sans MS"/>
                <a:ea typeface="Comic Sans MS"/>
                <a:cs typeface="Comic Sans MS"/>
                <a:sym typeface="Comic Sans MS"/>
              </a:rPr>
              <a:t>r eine Hilfsoganisation arbeiten.</a:t>
            </a:r>
            <a:endParaRPr sz="2800">
              <a:solidFill>
                <a:schemeClr val="dk1"/>
              </a:solidFill>
              <a:latin typeface="Comic Sans MS"/>
              <a:ea typeface="Comic Sans MS"/>
              <a:cs typeface="Comic Sans MS"/>
              <a:sym typeface="Comic Sans MS"/>
            </a:endParaRPr>
          </a:p>
        </p:txBody>
      </p:sp>
      <p:pic>
        <p:nvPicPr>
          <p:cNvPr id="195" name="Google Shape;195;p25"/>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94"/>
                                        </p:tgtEl>
                                      </p:cBhvr>
                                    </p:animEffect>
                                    <p:set>
                                      <p:cBhvr>
                                        <p:cTn id="9" dur="1" fill="hold">
                                          <p:stCondLst>
                                            <p:cond delay="200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202" name="Google Shape;202;p26"/>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03" name="Google Shape;203;p26"/>
          <p:cNvSpPr txBox="1"/>
          <p:nvPr/>
        </p:nvSpPr>
        <p:spPr>
          <a:xfrm>
            <a:off x="1226234" y="1900924"/>
            <a:ext cx="999802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werde im Ausland leben.</a:t>
            </a:r>
            <a:endParaRPr sz="2800">
              <a:solidFill>
                <a:schemeClr val="dk1"/>
              </a:solidFill>
              <a:latin typeface="Comic Sans MS"/>
              <a:ea typeface="Comic Sans MS"/>
              <a:cs typeface="Comic Sans MS"/>
              <a:sym typeface="Comic Sans MS"/>
            </a:endParaRPr>
          </a:p>
        </p:txBody>
      </p:sp>
      <p:pic>
        <p:nvPicPr>
          <p:cNvPr id="204" name="Google Shape;204;p26"/>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03"/>
                                        </p:tgtEl>
                                      </p:cBhvr>
                                    </p:animEffect>
                                    <p:set>
                                      <p:cBhvr>
                                        <p:cTn id="9" dur="1" fill="hold">
                                          <p:stCondLst>
                                            <p:cond delay="2000"/>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211" name="Google Shape;211;p27"/>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212" name="Google Shape;212;p27"/>
          <p:cNvSpPr txBox="1"/>
          <p:nvPr/>
        </p:nvSpPr>
        <p:spPr>
          <a:xfrm>
            <a:off x="1226234" y="1900924"/>
            <a:ext cx="999802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werde viele Preise gewinnen.</a:t>
            </a:r>
            <a:endParaRPr sz="2800">
              <a:solidFill>
                <a:schemeClr val="dk1"/>
              </a:solidFill>
              <a:latin typeface="Comic Sans MS"/>
              <a:ea typeface="Comic Sans MS"/>
              <a:cs typeface="Comic Sans MS"/>
              <a:sym typeface="Comic Sans MS"/>
            </a:endParaRPr>
          </a:p>
        </p:txBody>
      </p:sp>
      <p:pic>
        <p:nvPicPr>
          <p:cNvPr id="213" name="Google Shape;213;p27"/>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212"/>
                                        </p:tgtEl>
                                      </p:cBhvr>
                                    </p:animEffect>
                                    <p:set>
                                      <p:cBhvr>
                                        <p:cTn id="9" dur="1" fill="hold">
                                          <p:stCondLst>
                                            <p:cond delay="2000"/>
                                          </p:stCondLst>
                                        </p:cTn>
                                        <p:tgtEl>
                                          <p:spTgt spid="2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p:nvPr/>
        </p:nvSpPr>
        <p:spPr>
          <a:xfrm>
            <a:off x="4596063" y="0"/>
            <a:ext cx="3633538"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GB" sz="2400" b="0" i="0" u="none" strike="noStrike" cap="none">
                <a:solidFill>
                  <a:srgbClr val="000000"/>
                </a:solidFill>
                <a:latin typeface="Calibri"/>
                <a:ea typeface="Calibri"/>
                <a:cs typeface="Calibri"/>
                <a:sym typeface="Calibri"/>
              </a:rPr>
              <a:t>One pen one dice copying</a:t>
            </a:r>
            <a:endParaRPr/>
          </a:p>
        </p:txBody>
      </p:sp>
      <p:sp>
        <p:nvSpPr>
          <p:cNvPr id="220" name="Google Shape;220;p28"/>
          <p:cNvSpPr txBox="1"/>
          <p:nvPr/>
        </p:nvSpPr>
        <p:spPr>
          <a:xfrm>
            <a:off x="191337" y="986640"/>
            <a:ext cx="1195939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GB" sz="1400" b="0" i="0" u="none" strike="noStrike" cap="none">
                <a:solidFill>
                  <a:srgbClr val="000000"/>
                </a:solidFill>
                <a:latin typeface="Calibri"/>
                <a:ea typeface="Calibri"/>
                <a:cs typeface="Calibri"/>
                <a:sym typeface="Calibri"/>
              </a:rPr>
              <a:t>You will work in pairs. You have only 1 pen and one dice. One person will start with the pen and can start copying the </a:t>
            </a:r>
            <a:r>
              <a:rPr lang="en-GB" sz="1400">
                <a:solidFill>
                  <a:srgbClr val="000000"/>
                </a:solidFill>
                <a:latin typeface="Calibri"/>
                <a:ea typeface="Calibri"/>
                <a:cs typeface="Calibri"/>
                <a:sym typeface="Calibri"/>
              </a:rPr>
              <a:t>German</a:t>
            </a:r>
            <a:r>
              <a:rPr lang="en-GB" sz="1400" b="0" i="0" u="none" strike="noStrike" cap="none">
                <a:solidFill>
                  <a:srgbClr val="000000"/>
                </a:solidFill>
                <a:latin typeface="Calibri"/>
                <a:ea typeface="Calibri"/>
                <a:cs typeface="Calibri"/>
                <a:sym typeface="Calibri"/>
              </a:rPr>
              <a:t>. The other person must keep rolling the dice until they roll a 6. When they roll 6 they must say “seis” and swap the dice for the pen. Then they can start copying. The winner is the person who finishes first.  </a:t>
            </a:r>
            <a:endParaRPr/>
          </a:p>
        </p:txBody>
      </p:sp>
      <p:graphicFrame>
        <p:nvGraphicFramePr>
          <p:cNvPr id="221" name="Google Shape;221;p28"/>
          <p:cNvGraphicFramePr/>
          <p:nvPr/>
        </p:nvGraphicFramePr>
        <p:xfrm>
          <a:off x="250327" y="1553162"/>
          <a:ext cx="3000000" cy="3000000"/>
        </p:xfrm>
        <a:graphic>
          <a:graphicData uri="http://schemas.openxmlformats.org/drawingml/2006/table">
            <a:tbl>
              <a:tblPr>
                <a:noFill/>
                <a:tableStyleId>{4BDB4949-DDFE-44B6-A5B3-891D0FDA812C}</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8731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habe viel Geld verdient.</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731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bin nach Afrika gefahren.</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731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werde viele Länder sehen.</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17825">
                <a:tc>
                  <a:txBody>
                    <a:bodyPr/>
                    <a:lstStyle/>
                    <a:p>
                      <a:pPr marL="0" marR="0" lvl="0" indent="0" algn="l" rtl="0">
                        <a:lnSpc>
                          <a:spcPct val="150000"/>
                        </a:lnSpc>
                        <a:spcBef>
                          <a:spcPts val="0"/>
                        </a:spcBef>
                        <a:spcAft>
                          <a:spcPts val="0"/>
                        </a:spcAft>
                        <a:buClr>
                          <a:schemeClr val="dk1"/>
                        </a:buClr>
                        <a:buSzPts val="2000"/>
                        <a:buFont typeface="Comic Sans MS"/>
                        <a:buNone/>
                      </a:pPr>
                      <a:r>
                        <a:rPr lang="en-GB" sz="2000">
                          <a:latin typeface="Comic Sans MS"/>
                          <a:ea typeface="Comic Sans MS"/>
                          <a:cs typeface="Comic Sans MS"/>
                          <a:sym typeface="Comic Sans MS"/>
                        </a:rPr>
                        <a:t>Ich werde f</a:t>
                      </a:r>
                      <a:r>
                        <a:rPr lang="en-GB" sz="2000">
                          <a:latin typeface="Calibri"/>
                          <a:ea typeface="Calibri"/>
                          <a:cs typeface="Calibri"/>
                          <a:sym typeface="Calibri"/>
                        </a:rPr>
                        <a:t>ü</a:t>
                      </a:r>
                      <a:r>
                        <a:rPr lang="en-GB" sz="2000">
                          <a:latin typeface="Comic Sans MS"/>
                          <a:ea typeface="Comic Sans MS"/>
                          <a:cs typeface="Comic Sans MS"/>
                          <a:sym typeface="Comic Sans MS"/>
                        </a:rPr>
                        <a:t>r eine Hilfsoganisation arbeiten.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5625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bin in viele Tanzstudios gegangen.</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22" name="Google Shape;222;p28"/>
          <p:cNvPicPr preferRelativeResize="0"/>
          <p:nvPr/>
        </p:nvPicPr>
        <p:blipFill rotWithShape="1">
          <a:blip r:embed="rId3">
            <a:alphaModFix/>
          </a:blip>
          <a:srcRect/>
          <a:stretch/>
        </p:blipFill>
        <p:spPr>
          <a:xfrm>
            <a:off x="8808366" y="59294"/>
            <a:ext cx="798645" cy="804742"/>
          </a:xfrm>
          <a:prstGeom prst="rect">
            <a:avLst/>
          </a:prstGeom>
          <a:noFill/>
          <a:ln>
            <a:noFill/>
          </a:ln>
        </p:spPr>
      </p:pic>
      <p:pic>
        <p:nvPicPr>
          <p:cNvPr id="223" name="Google Shape;223;p28"/>
          <p:cNvPicPr preferRelativeResize="0"/>
          <p:nvPr/>
        </p:nvPicPr>
        <p:blipFill rotWithShape="1">
          <a:blip r:embed="rId4">
            <a:alphaModFix/>
          </a:blip>
          <a:srcRect/>
          <a:stretch/>
        </p:blipFill>
        <p:spPr>
          <a:xfrm flipH="1">
            <a:off x="2246121" y="215767"/>
            <a:ext cx="677736" cy="6482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30" name="Google Shape;230;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31" name="Google Shape;231;p29" descr="Pyramids of Giza: Attractions, Tips &amp; Tours | PlanetWar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2" name="Google Shape;232;p29"/>
          <p:cNvSpPr/>
          <p:nvPr/>
        </p:nvSpPr>
        <p:spPr>
          <a:xfrm>
            <a:off x="5441047" y="1380332"/>
            <a:ext cx="1571348" cy="428625"/>
          </a:xfrm>
          <a:prstGeom prst="rect">
            <a:avLst/>
          </a:prstGeom>
          <a:solidFill>
            <a:srgbClr val="D8E2F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Rainer.</a:t>
            </a:r>
            <a:endParaRPr/>
          </a:p>
        </p:txBody>
      </p:sp>
      <p:sp>
        <p:nvSpPr>
          <p:cNvPr id="233" name="Google Shape;233;p29"/>
          <p:cNvSpPr/>
          <p:nvPr/>
        </p:nvSpPr>
        <p:spPr>
          <a:xfrm>
            <a:off x="4642300" y="2161302"/>
            <a:ext cx="3168842" cy="428625"/>
          </a:xfrm>
          <a:prstGeom prst="rect">
            <a:avLst/>
          </a:prstGeom>
          <a:solidFill>
            <a:srgbClr val="B3C6E7"/>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Rainer und ich wohne in Deutschland. </a:t>
            </a:r>
            <a:endParaRPr/>
          </a:p>
        </p:txBody>
      </p:sp>
      <p:sp>
        <p:nvSpPr>
          <p:cNvPr id="234" name="Google Shape;234;p29"/>
          <p:cNvSpPr/>
          <p:nvPr/>
        </p:nvSpPr>
        <p:spPr>
          <a:xfrm>
            <a:off x="4171473" y="2939712"/>
            <a:ext cx="4334522" cy="428625"/>
          </a:xfrm>
          <a:prstGeom prst="rect">
            <a:avLst/>
          </a:prstGeom>
          <a:solidFill>
            <a:srgbClr val="8DA9DB"/>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Rainer und ich wohne in Deutschland. Ich habe viel  </a:t>
            </a:r>
            <a:endParaRPr/>
          </a:p>
        </p:txBody>
      </p:sp>
      <p:sp>
        <p:nvSpPr>
          <p:cNvPr id="235" name="Google Shape;235;p29"/>
          <p:cNvSpPr/>
          <p:nvPr/>
        </p:nvSpPr>
        <p:spPr>
          <a:xfrm>
            <a:off x="3554806" y="3757041"/>
            <a:ext cx="5586274" cy="428625"/>
          </a:xfrm>
          <a:prstGeom prst="rect">
            <a:avLst/>
          </a:prstGeom>
          <a:solidFill>
            <a:srgbClr val="8DA9DB"/>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dk1"/>
                </a:solidFill>
                <a:latin typeface="Calibri"/>
                <a:ea typeface="Calibri"/>
                <a:cs typeface="Calibri"/>
                <a:sym typeface="Calibri"/>
              </a:rPr>
              <a:t>Ich heiße Rainer und ich wohne in Deutschland. Ich habe viel in meinem Leben gemacht.  </a:t>
            </a:r>
            <a:endParaRPr/>
          </a:p>
        </p:txBody>
      </p:sp>
      <p:sp>
        <p:nvSpPr>
          <p:cNvPr id="236" name="Google Shape;236;p29"/>
          <p:cNvSpPr/>
          <p:nvPr/>
        </p:nvSpPr>
        <p:spPr>
          <a:xfrm>
            <a:off x="2900617" y="4692884"/>
            <a:ext cx="6933461" cy="428625"/>
          </a:xfrm>
          <a:prstGeom prst="rect">
            <a:avLst/>
          </a:prstGeom>
          <a:solidFill>
            <a:srgbClr val="2F5496"/>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Rainer und ich wohne in Deutschland. Ich habe viel in meinem Leben gemacht. Ich bin </a:t>
            </a:r>
            <a:endParaRPr/>
          </a:p>
        </p:txBody>
      </p:sp>
      <p:pic>
        <p:nvPicPr>
          <p:cNvPr id="237" name="Google Shape;237;p29" descr="Sound Icon Volume Computer Icons Square - Sound Icon Yellow - Free ..."/>
          <p:cNvPicPr preferRelativeResize="0"/>
          <p:nvPr/>
        </p:nvPicPr>
        <p:blipFill rotWithShape="1">
          <a:blip r:embed="rId4">
            <a:alphaModFix/>
          </a:blip>
          <a:srcRect/>
          <a:stretch/>
        </p:blipFill>
        <p:spPr>
          <a:xfrm>
            <a:off x="3151033" y="2929446"/>
            <a:ext cx="918211" cy="556392"/>
          </a:xfrm>
          <a:prstGeom prst="rect">
            <a:avLst/>
          </a:prstGeom>
          <a:noFill/>
          <a:ln>
            <a:noFill/>
          </a:ln>
        </p:spPr>
      </p:pic>
      <p:pic>
        <p:nvPicPr>
          <p:cNvPr id="238" name="Google Shape;238;p29" descr="Sound Icon Volume Computer Icons Square - Sound Icon Yellow - Free ..."/>
          <p:cNvPicPr preferRelativeResize="0"/>
          <p:nvPr/>
        </p:nvPicPr>
        <p:blipFill rotWithShape="1">
          <a:blip r:embed="rId4">
            <a:alphaModFix/>
          </a:blip>
          <a:srcRect/>
          <a:stretch/>
        </p:blipFill>
        <p:spPr>
          <a:xfrm>
            <a:off x="3701025" y="2106791"/>
            <a:ext cx="918211" cy="556392"/>
          </a:xfrm>
          <a:prstGeom prst="rect">
            <a:avLst/>
          </a:prstGeom>
          <a:noFill/>
          <a:ln>
            <a:noFill/>
          </a:ln>
        </p:spPr>
      </p:pic>
      <p:pic>
        <p:nvPicPr>
          <p:cNvPr id="239" name="Google Shape;239;p29" descr="Sound Icon Volume Computer Icons Square - Sound Icon Yellow - Free ..."/>
          <p:cNvPicPr preferRelativeResize="0"/>
          <p:nvPr/>
        </p:nvPicPr>
        <p:blipFill rotWithShape="1">
          <a:blip r:embed="rId4">
            <a:alphaModFix/>
          </a:blip>
          <a:srcRect/>
          <a:stretch/>
        </p:blipFill>
        <p:spPr>
          <a:xfrm>
            <a:off x="4499501" y="1328381"/>
            <a:ext cx="918211" cy="556392"/>
          </a:xfrm>
          <a:prstGeom prst="rect">
            <a:avLst/>
          </a:prstGeom>
          <a:noFill/>
          <a:ln>
            <a:noFill/>
          </a:ln>
        </p:spPr>
      </p:pic>
      <p:pic>
        <p:nvPicPr>
          <p:cNvPr id="240" name="Google Shape;240;p29" descr="Sound Icon Volume Computer Icons Square - Sound Icon Yellow - Free ..."/>
          <p:cNvPicPr preferRelativeResize="0"/>
          <p:nvPr/>
        </p:nvPicPr>
        <p:blipFill rotWithShape="1">
          <a:blip r:embed="rId4">
            <a:alphaModFix/>
          </a:blip>
          <a:srcRect/>
          <a:stretch/>
        </p:blipFill>
        <p:spPr>
          <a:xfrm>
            <a:off x="2604077" y="3742363"/>
            <a:ext cx="918211" cy="556392"/>
          </a:xfrm>
          <a:prstGeom prst="rect">
            <a:avLst/>
          </a:prstGeom>
          <a:noFill/>
          <a:ln>
            <a:noFill/>
          </a:ln>
        </p:spPr>
      </p:pic>
      <p:pic>
        <p:nvPicPr>
          <p:cNvPr id="241" name="Google Shape;241;p29" descr="Sound Icon Volume Computer Icons Square - Sound Icon Yellow - Free ..."/>
          <p:cNvPicPr preferRelativeResize="0"/>
          <p:nvPr/>
        </p:nvPicPr>
        <p:blipFill rotWithShape="1">
          <a:blip r:embed="rId4">
            <a:alphaModFix/>
          </a:blip>
          <a:srcRect/>
          <a:stretch/>
        </p:blipFill>
        <p:spPr>
          <a:xfrm>
            <a:off x="1893560" y="4645498"/>
            <a:ext cx="918211" cy="556392"/>
          </a:xfrm>
          <a:prstGeom prst="rect">
            <a:avLst/>
          </a:prstGeom>
          <a:noFill/>
          <a:ln>
            <a:noFill/>
          </a:ln>
        </p:spPr>
      </p:pic>
      <p:sp>
        <p:nvSpPr>
          <p:cNvPr id="242" name="Google Shape;242;p29"/>
          <p:cNvSpPr/>
          <p:nvPr/>
        </p:nvSpPr>
        <p:spPr>
          <a:xfrm>
            <a:off x="9628664" y="91440"/>
            <a:ext cx="2216014" cy="3287698"/>
          </a:xfrm>
          <a:prstGeom prst="wedgeRoundRectCallout">
            <a:avLst>
              <a:gd name="adj1" fmla="val 22339"/>
              <a:gd name="adj2" fmla="val 58838"/>
              <a:gd name="adj3"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1">
                <a:solidFill>
                  <a:schemeClr val="lt1"/>
                </a:solidFill>
                <a:latin typeface="Batang"/>
                <a:ea typeface="Batang"/>
                <a:cs typeface="Batang"/>
                <a:sym typeface="Batang"/>
              </a:rPr>
              <a:t>Start at the top of the pyramid and write down (In your book) exactly what you hear in each box. Remember to write in German! The further down the pyramid, the more challenging the sentence! </a:t>
            </a:r>
            <a:endParaRPr/>
          </a:p>
          <a:p>
            <a:pPr marL="0" marR="0" lvl="0" indent="0" algn="ctr" rtl="0">
              <a:spcBef>
                <a:spcPts val="0"/>
              </a:spcBef>
              <a:spcAft>
                <a:spcPts val="0"/>
              </a:spcAft>
              <a:buNone/>
            </a:pPr>
            <a:r>
              <a:rPr lang="en-GB" sz="1400" b="1">
                <a:solidFill>
                  <a:schemeClr val="lt1"/>
                </a:solidFill>
                <a:latin typeface="Batang"/>
                <a:ea typeface="Batang"/>
                <a:cs typeface="Batang"/>
                <a:sym typeface="Batang"/>
              </a:rPr>
              <a:t>Viel Glück! </a:t>
            </a:r>
            <a:endParaRPr/>
          </a:p>
          <a:p>
            <a:pPr marL="0" marR="0" lvl="0" indent="0" algn="ctr" rtl="0">
              <a:spcBef>
                <a:spcPts val="0"/>
              </a:spcBef>
              <a:spcAft>
                <a:spcPts val="0"/>
              </a:spcAft>
              <a:buNone/>
            </a:pPr>
            <a:r>
              <a:rPr lang="en-GB" sz="1400" b="1">
                <a:solidFill>
                  <a:schemeClr val="lt1"/>
                </a:solidFill>
                <a:latin typeface="Batang"/>
                <a:ea typeface="Batang"/>
                <a:cs typeface="Batang"/>
                <a:sym typeface="Batang"/>
              </a:rPr>
              <a:t>Click on the boxes to reveal the sentences</a:t>
            </a:r>
            <a:endParaRPr/>
          </a:p>
        </p:txBody>
      </p:sp>
      <p:sp>
        <p:nvSpPr>
          <p:cNvPr id="243" name="Google Shape;243;p29"/>
          <p:cNvSpPr txBox="1"/>
          <p:nvPr/>
        </p:nvSpPr>
        <p:spPr>
          <a:xfrm>
            <a:off x="5464382" y="1373994"/>
            <a:ext cx="1571348"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44" name="Google Shape;244;p29"/>
          <p:cNvSpPr txBox="1"/>
          <p:nvPr/>
        </p:nvSpPr>
        <p:spPr>
          <a:xfrm>
            <a:off x="4656579" y="2166016"/>
            <a:ext cx="314028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45" name="Google Shape;245;p29"/>
          <p:cNvSpPr txBox="1"/>
          <p:nvPr/>
        </p:nvSpPr>
        <p:spPr>
          <a:xfrm>
            <a:off x="4184403" y="2962260"/>
            <a:ext cx="4327080"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46" name="Google Shape;246;p29"/>
          <p:cNvSpPr txBox="1"/>
          <p:nvPr/>
        </p:nvSpPr>
        <p:spPr>
          <a:xfrm>
            <a:off x="3587325" y="3766975"/>
            <a:ext cx="558627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47" name="Google Shape;247;p29"/>
          <p:cNvSpPr txBox="1"/>
          <p:nvPr/>
        </p:nvSpPr>
        <p:spPr>
          <a:xfrm>
            <a:off x="2906356" y="4714033"/>
            <a:ext cx="6927722"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48" name="Google Shape;248;p29"/>
          <p:cNvSpPr txBox="1"/>
          <p:nvPr/>
        </p:nvSpPr>
        <p:spPr>
          <a:xfrm>
            <a:off x="335077" y="301765"/>
            <a:ext cx="4239200"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r>
              <a:rPr lang="en-GB" sz="1500" b="1">
                <a:solidFill>
                  <a:schemeClr val="dk1"/>
                </a:solidFill>
                <a:latin typeface="Arial"/>
                <a:ea typeface="Arial"/>
                <a:cs typeface="Arial"/>
                <a:sym typeface="Arial"/>
              </a:rPr>
              <a:t>Pyramids Listening: Die Pyramiden</a:t>
            </a:r>
            <a:endParaRPr sz="1500" b="1">
              <a:solidFill>
                <a:schemeClr val="dk1"/>
              </a:solidFill>
              <a:latin typeface="Arial"/>
              <a:ea typeface="Arial"/>
              <a:cs typeface="Arial"/>
              <a:sym typeface="Arial"/>
            </a:endParaRPr>
          </a:p>
        </p:txBody>
      </p:sp>
      <p:pic>
        <p:nvPicPr>
          <p:cNvPr id="249" name="Google Shape;249;p29" descr="Bitmoji Image"/>
          <p:cNvPicPr preferRelativeResize="0"/>
          <p:nvPr/>
        </p:nvPicPr>
        <p:blipFill rotWithShape="1">
          <a:blip r:embed="rId5">
            <a:alphaModFix/>
          </a:blip>
          <a:srcRect/>
          <a:stretch/>
        </p:blipFill>
        <p:spPr>
          <a:xfrm>
            <a:off x="10335449" y="3668091"/>
            <a:ext cx="2216014" cy="1960681"/>
          </a:xfrm>
          <a:prstGeom prst="rect">
            <a:avLst/>
          </a:prstGeom>
          <a:noFill/>
          <a:ln>
            <a:noFill/>
          </a:ln>
        </p:spPr>
      </p:pic>
      <p:sp>
        <p:nvSpPr>
          <p:cNvPr id="250" name="Google Shape;250;p29"/>
          <p:cNvSpPr/>
          <p:nvPr/>
        </p:nvSpPr>
        <p:spPr>
          <a:xfrm>
            <a:off x="2516866" y="5476175"/>
            <a:ext cx="7962883" cy="428625"/>
          </a:xfrm>
          <a:prstGeom prst="rect">
            <a:avLst/>
          </a:prstGeom>
          <a:solidFill>
            <a:srgbClr val="1F3864"/>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Rainer und ich wohne in Deutschland. Ich habe viel in meinem Leben gemacht. Ich bin nach Namibia gefahren und</a:t>
            </a:r>
            <a:endParaRPr/>
          </a:p>
        </p:txBody>
      </p:sp>
      <p:sp>
        <p:nvSpPr>
          <p:cNvPr id="251" name="Google Shape;251;p29"/>
          <p:cNvSpPr/>
          <p:nvPr/>
        </p:nvSpPr>
        <p:spPr>
          <a:xfrm>
            <a:off x="2079630" y="6230428"/>
            <a:ext cx="8837353" cy="428625"/>
          </a:xfrm>
          <a:prstGeom prst="rect">
            <a:avLst/>
          </a:prstGeom>
          <a:solidFill>
            <a:srgbClr val="1F3864"/>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50">
                <a:solidFill>
                  <a:schemeClr val="lt1"/>
                </a:solidFill>
                <a:latin typeface="Calibri"/>
                <a:ea typeface="Calibri"/>
                <a:cs typeface="Calibri"/>
                <a:sym typeface="Calibri"/>
              </a:rPr>
              <a:t>Ich heiße Rainer und ich wohne in Deutschland. Ich habe viel in meinem Leben gemacht. Ich bin nach Namibia gefahren und ich habe für ein Jahr für eine Hilfsorganisation gearbeitet.</a:t>
            </a:r>
            <a:endParaRPr/>
          </a:p>
        </p:txBody>
      </p:sp>
      <p:sp>
        <p:nvSpPr>
          <p:cNvPr id="252" name="Google Shape;252;p29"/>
          <p:cNvSpPr txBox="1"/>
          <p:nvPr/>
        </p:nvSpPr>
        <p:spPr>
          <a:xfrm>
            <a:off x="2516866" y="5477972"/>
            <a:ext cx="796288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sp>
        <p:nvSpPr>
          <p:cNvPr id="253" name="Google Shape;253;p29"/>
          <p:cNvSpPr txBox="1"/>
          <p:nvPr/>
        </p:nvSpPr>
        <p:spPr>
          <a:xfrm>
            <a:off x="2079629" y="6232225"/>
            <a:ext cx="8837353" cy="425029"/>
          </a:xfrm>
          <a:prstGeom prst="rect">
            <a:avLst/>
          </a:prstGeom>
          <a:solidFill>
            <a:srgbClr val="FFF2CC"/>
          </a:solidFill>
          <a:ln>
            <a:noFill/>
          </a:ln>
          <a:effectLst>
            <a:outerShdw blurRad="107950" dist="12700" dir="5400000" algn="ctr">
              <a:srgbClr val="000000"/>
            </a:outerShdw>
          </a:effectLst>
        </p:spPr>
        <p:txBody>
          <a:bodyPr spcFirstLastPara="1" wrap="square" lIns="91425" tIns="45700" rIns="91425" bIns="45700" anchor="ctr" anchorCtr="1">
            <a:noAutofit/>
          </a:bodyPr>
          <a:lstStyle/>
          <a:p>
            <a:pPr marL="0" marR="0" lvl="0" indent="0" algn="ctr" rtl="0">
              <a:spcBef>
                <a:spcPts val="0"/>
              </a:spcBef>
              <a:spcAft>
                <a:spcPts val="0"/>
              </a:spcAft>
              <a:buClr>
                <a:schemeClr val="dk1"/>
              </a:buClr>
              <a:buSzPts val="1500"/>
              <a:buFont typeface="Arial"/>
              <a:buNone/>
            </a:pPr>
            <a:endParaRPr sz="1500" b="1">
              <a:solidFill>
                <a:schemeClr val="dk1"/>
              </a:solidFill>
              <a:latin typeface="Arial"/>
              <a:ea typeface="Arial"/>
              <a:cs typeface="Arial"/>
              <a:sym typeface="Arial"/>
            </a:endParaRPr>
          </a:p>
        </p:txBody>
      </p:sp>
      <p:pic>
        <p:nvPicPr>
          <p:cNvPr id="254" name="Google Shape;254;p29" descr="Sound Icon Volume Computer Icons Square - Sound Icon Yellow - Free ..."/>
          <p:cNvPicPr preferRelativeResize="0"/>
          <p:nvPr/>
        </p:nvPicPr>
        <p:blipFill rotWithShape="1">
          <a:blip r:embed="rId4">
            <a:alphaModFix/>
          </a:blip>
          <a:srcRect/>
          <a:stretch/>
        </p:blipFill>
        <p:spPr>
          <a:xfrm>
            <a:off x="1524000" y="5387499"/>
            <a:ext cx="918211" cy="556392"/>
          </a:xfrm>
          <a:prstGeom prst="rect">
            <a:avLst/>
          </a:prstGeom>
          <a:noFill/>
          <a:ln>
            <a:noFill/>
          </a:ln>
        </p:spPr>
      </p:pic>
      <p:pic>
        <p:nvPicPr>
          <p:cNvPr id="255" name="Google Shape;255;p29" descr="Sound Icon Volume Computer Icons Square - Sound Icon Yellow - Free ..."/>
          <p:cNvPicPr preferRelativeResize="0"/>
          <p:nvPr/>
        </p:nvPicPr>
        <p:blipFill rotWithShape="1">
          <a:blip r:embed="rId4">
            <a:alphaModFix/>
          </a:blip>
          <a:srcRect/>
          <a:stretch/>
        </p:blipFill>
        <p:spPr>
          <a:xfrm>
            <a:off x="1126491" y="6140469"/>
            <a:ext cx="918211" cy="556392"/>
          </a:xfrm>
          <a:prstGeom prst="rect">
            <a:avLst/>
          </a:prstGeom>
          <a:noFill/>
          <a:ln>
            <a:noFill/>
          </a:ln>
        </p:spPr>
      </p:pic>
      <p:pic>
        <p:nvPicPr>
          <p:cNvPr id="256" name="Google Shape;256;p29"/>
          <p:cNvPicPr preferRelativeResize="0"/>
          <p:nvPr/>
        </p:nvPicPr>
        <p:blipFill rotWithShape="1">
          <a:blip r:embed="rId6">
            <a:alphaModFix/>
          </a:blip>
          <a:srcRect/>
          <a:stretch/>
        </p:blipFill>
        <p:spPr>
          <a:xfrm>
            <a:off x="4758212" y="1485076"/>
            <a:ext cx="243002" cy="243002"/>
          </a:xfrm>
          <a:prstGeom prst="rect">
            <a:avLst/>
          </a:prstGeom>
          <a:noFill/>
          <a:ln>
            <a:noFill/>
          </a:ln>
        </p:spPr>
      </p:pic>
      <p:pic>
        <p:nvPicPr>
          <p:cNvPr id="257" name="Google Shape;257;p29"/>
          <p:cNvPicPr preferRelativeResize="0"/>
          <p:nvPr/>
        </p:nvPicPr>
        <p:blipFill rotWithShape="1">
          <a:blip r:embed="rId6">
            <a:alphaModFix/>
          </a:blip>
          <a:srcRect/>
          <a:stretch/>
        </p:blipFill>
        <p:spPr>
          <a:xfrm>
            <a:off x="3920971" y="2230258"/>
            <a:ext cx="296545" cy="296545"/>
          </a:xfrm>
          <a:prstGeom prst="rect">
            <a:avLst/>
          </a:prstGeom>
          <a:noFill/>
          <a:ln>
            <a:noFill/>
          </a:ln>
        </p:spPr>
      </p:pic>
      <p:pic>
        <p:nvPicPr>
          <p:cNvPr id="258" name="Google Shape;258;p29"/>
          <p:cNvPicPr preferRelativeResize="0"/>
          <p:nvPr/>
        </p:nvPicPr>
        <p:blipFill rotWithShape="1">
          <a:blip r:embed="rId6">
            <a:alphaModFix/>
          </a:blip>
          <a:srcRect/>
          <a:stretch/>
        </p:blipFill>
        <p:spPr>
          <a:xfrm>
            <a:off x="3367820" y="3073159"/>
            <a:ext cx="255247" cy="255247"/>
          </a:xfrm>
          <a:prstGeom prst="rect">
            <a:avLst/>
          </a:prstGeom>
          <a:noFill/>
          <a:ln>
            <a:noFill/>
          </a:ln>
        </p:spPr>
      </p:pic>
      <p:pic>
        <p:nvPicPr>
          <p:cNvPr id="259" name="Google Shape;259;p29"/>
          <p:cNvPicPr preferRelativeResize="0"/>
          <p:nvPr/>
        </p:nvPicPr>
        <p:blipFill rotWithShape="1">
          <a:blip r:embed="rId6">
            <a:alphaModFix/>
          </a:blip>
          <a:srcRect/>
          <a:stretch/>
        </p:blipFill>
        <p:spPr>
          <a:xfrm>
            <a:off x="2838825" y="3911167"/>
            <a:ext cx="255247" cy="255247"/>
          </a:xfrm>
          <a:prstGeom prst="rect">
            <a:avLst/>
          </a:prstGeom>
          <a:noFill/>
          <a:ln>
            <a:noFill/>
          </a:ln>
        </p:spPr>
      </p:pic>
      <p:pic>
        <p:nvPicPr>
          <p:cNvPr id="260" name="Google Shape;260;p29"/>
          <p:cNvPicPr preferRelativeResize="0"/>
          <p:nvPr/>
        </p:nvPicPr>
        <p:blipFill rotWithShape="1">
          <a:blip r:embed="rId6">
            <a:alphaModFix/>
          </a:blip>
          <a:srcRect/>
          <a:stretch/>
        </p:blipFill>
        <p:spPr>
          <a:xfrm>
            <a:off x="2134236" y="4769706"/>
            <a:ext cx="307975" cy="307975"/>
          </a:xfrm>
          <a:prstGeom prst="rect">
            <a:avLst/>
          </a:prstGeom>
          <a:noFill/>
          <a:ln>
            <a:noFill/>
          </a:ln>
        </p:spPr>
      </p:pic>
      <p:pic>
        <p:nvPicPr>
          <p:cNvPr id="261" name="Google Shape;261;p29"/>
          <p:cNvPicPr preferRelativeResize="0"/>
          <p:nvPr/>
        </p:nvPicPr>
        <p:blipFill rotWithShape="1">
          <a:blip r:embed="rId6">
            <a:alphaModFix/>
          </a:blip>
          <a:srcRect/>
          <a:stretch/>
        </p:blipFill>
        <p:spPr>
          <a:xfrm>
            <a:off x="1725297" y="5505992"/>
            <a:ext cx="319405" cy="319405"/>
          </a:xfrm>
          <a:prstGeom prst="rect">
            <a:avLst/>
          </a:prstGeom>
          <a:noFill/>
          <a:ln>
            <a:noFill/>
          </a:ln>
        </p:spPr>
      </p:pic>
      <p:pic>
        <p:nvPicPr>
          <p:cNvPr id="262" name="Google Shape;262;p29"/>
          <p:cNvPicPr preferRelativeResize="0"/>
          <p:nvPr/>
        </p:nvPicPr>
        <p:blipFill rotWithShape="1">
          <a:blip r:embed="rId6">
            <a:alphaModFix/>
          </a:blip>
          <a:srcRect/>
          <a:stretch/>
        </p:blipFill>
        <p:spPr>
          <a:xfrm>
            <a:off x="1402499" y="6313233"/>
            <a:ext cx="243002" cy="2430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3"/>
                                        </p:tgtEl>
                                      </p:cBhvr>
                                    </p:animEffect>
                                    <p:set>
                                      <p:cBhvr>
                                        <p:cTn id="7" dur="1" fill="hold">
                                          <p:stCondLst>
                                            <p:cond delay="500"/>
                                          </p:stCondLst>
                                        </p:cTn>
                                        <p:tgtEl>
                                          <p:spTgt spid="2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4"/>
                                        </p:tgtEl>
                                      </p:cBhvr>
                                    </p:animEffect>
                                    <p:set>
                                      <p:cBhvr>
                                        <p:cTn id="12" dur="1" fill="hold">
                                          <p:stCondLst>
                                            <p:cond delay="500"/>
                                          </p:stCondLst>
                                        </p:cTn>
                                        <p:tgtEl>
                                          <p:spTgt spid="24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45"/>
                                        </p:tgtEl>
                                      </p:cBhvr>
                                    </p:animEffect>
                                    <p:set>
                                      <p:cBhvr>
                                        <p:cTn id="17" dur="1" fill="hold">
                                          <p:stCondLst>
                                            <p:cond delay="500"/>
                                          </p:stCondLst>
                                        </p:cTn>
                                        <p:tgtEl>
                                          <p:spTgt spid="2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46"/>
                                        </p:tgtEl>
                                      </p:cBhvr>
                                    </p:animEffect>
                                    <p:set>
                                      <p:cBhvr>
                                        <p:cTn id="22" dur="1" fill="hold">
                                          <p:stCondLst>
                                            <p:cond delay="500"/>
                                          </p:stCondLst>
                                        </p:cTn>
                                        <p:tgtEl>
                                          <p:spTgt spid="2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47"/>
                                        </p:tgtEl>
                                      </p:cBhvr>
                                    </p:animEffect>
                                    <p:set>
                                      <p:cBhvr>
                                        <p:cTn id="27" dur="1" fill="hold">
                                          <p:stCondLst>
                                            <p:cond delay="500"/>
                                          </p:stCondLst>
                                        </p:cTn>
                                        <p:tgtEl>
                                          <p:spTgt spid="24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48"/>
                                        </p:tgtEl>
                                      </p:cBhvr>
                                    </p:animEffect>
                                    <p:set>
                                      <p:cBhvr>
                                        <p:cTn id="32" dur="1" fill="hold">
                                          <p:stCondLst>
                                            <p:cond delay="500"/>
                                          </p:stCondLst>
                                        </p:cTn>
                                        <p:tgtEl>
                                          <p:spTgt spid="24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52"/>
                                        </p:tgtEl>
                                      </p:cBhvr>
                                    </p:animEffect>
                                    <p:set>
                                      <p:cBhvr>
                                        <p:cTn id="37" dur="1" fill="hold">
                                          <p:stCondLst>
                                            <p:cond delay="500"/>
                                          </p:stCondLst>
                                        </p:cTn>
                                        <p:tgtEl>
                                          <p:spTgt spid="25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53"/>
                                        </p:tgtEl>
                                      </p:cBhvr>
                                    </p:animEffect>
                                    <p:set>
                                      <p:cBhvr>
                                        <p:cTn id="42" dur="1" fill="hold">
                                          <p:stCondLst>
                                            <p:cond delay="500"/>
                                          </p:stCondLst>
                                        </p:cTn>
                                        <p:tgtEl>
                                          <p:spTgt spid="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0"/>
          <p:cNvPicPr preferRelativeResize="0"/>
          <p:nvPr/>
        </p:nvPicPr>
        <p:blipFill rotWithShape="1">
          <a:blip r:embed="rId3">
            <a:alphaModFix/>
          </a:blip>
          <a:srcRect/>
          <a:stretch/>
        </p:blipFill>
        <p:spPr>
          <a:xfrm>
            <a:off x="7056544" y="2113841"/>
            <a:ext cx="1542422" cy="2054530"/>
          </a:xfrm>
          <a:prstGeom prst="rect">
            <a:avLst/>
          </a:prstGeom>
          <a:noFill/>
          <a:ln>
            <a:noFill/>
          </a:ln>
        </p:spPr>
      </p:pic>
      <p:pic>
        <p:nvPicPr>
          <p:cNvPr id="269" name="Google Shape;269;p30"/>
          <p:cNvPicPr preferRelativeResize="0"/>
          <p:nvPr/>
        </p:nvPicPr>
        <p:blipFill rotWithShape="1">
          <a:blip r:embed="rId4">
            <a:alphaModFix/>
          </a:blip>
          <a:srcRect/>
          <a:stretch/>
        </p:blipFill>
        <p:spPr>
          <a:xfrm>
            <a:off x="0" y="4249728"/>
            <a:ext cx="1541236" cy="2054981"/>
          </a:xfrm>
          <a:prstGeom prst="rect">
            <a:avLst/>
          </a:prstGeom>
          <a:noFill/>
          <a:ln>
            <a:noFill/>
          </a:ln>
        </p:spPr>
      </p:pic>
      <p:sp>
        <p:nvSpPr>
          <p:cNvPr id="270" name="Google Shape;270;p30"/>
          <p:cNvSpPr txBox="1"/>
          <p:nvPr/>
        </p:nvSpPr>
        <p:spPr>
          <a:xfrm>
            <a:off x="8485632" y="140285"/>
            <a:ext cx="3529584" cy="6001643"/>
          </a:xfrm>
          <a:prstGeom prst="rect">
            <a:avLst/>
          </a:prstGeom>
          <a:solidFill>
            <a:srgbClr val="92D050"/>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On each of your pieces of paper, copy one sentence from the list. Don’t show it to anyone!</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You will go around the room, trying to guess your partners sentences. If you guess correctly you get to steal their sentence. </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The person with the most sentences… is the winner!! </a:t>
            </a:r>
            <a:endParaRPr/>
          </a:p>
        </p:txBody>
      </p:sp>
      <p:sp>
        <p:nvSpPr>
          <p:cNvPr id="271" name="Google Shape;271;p30"/>
          <p:cNvSpPr txBox="1"/>
          <p:nvPr/>
        </p:nvSpPr>
        <p:spPr>
          <a:xfrm>
            <a:off x="1577340" y="6488668"/>
            <a:ext cx="90373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If you cheat by speaking English.. Your teacher can steal a sentence from your automatically!</a:t>
            </a:r>
            <a:endParaRPr/>
          </a:p>
        </p:txBody>
      </p:sp>
      <p:sp>
        <p:nvSpPr>
          <p:cNvPr id="272" name="Google Shape;272;p30"/>
          <p:cNvSpPr txBox="1"/>
          <p:nvPr/>
        </p:nvSpPr>
        <p:spPr>
          <a:xfrm>
            <a:off x="1385341" y="736387"/>
            <a:ext cx="5814242" cy="5551713"/>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habe viele Reisen gemacht.</a:t>
            </a:r>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habe viele Länder gesehen.</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habe viel Geld verdient.</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habe Biologie studiert.</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bin nach Afrika gefahren.</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bin in viele Tanzstudios gegangen.</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werde viele Länder sehen.</a:t>
            </a:r>
            <a:endParaRPr sz="1400">
              <a:solidFill>
                <a:schemeClr val="dk1"/>
              </a:solidFill>
              <a:latin typeface="Comic Sans MS"/>
              <a:ea typeface="Comic Sans MS"/>
              <a:cs typeface="Comic Sans MS"/>
              <a:sym typeface="Comic Sans MS"/>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werde Arzt werden.</a:t>
            </a:r>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werde f</a:t>
            </a:r>
            <a:r>
              <a:rPr lang="en-GB" sz="1800">
                <a:solidFill>
                  <a:schemeClr val="dk1"/>
                </a:solidFill>
                <a:latin typeface="Calibri"/>
                <a:ea typeface="Calibri"/>
                <a:cs typeface="Calibri"/>
                <a:sym typeface="Calibri"/>
              </a:rPr>
              <a:t>ü</a:t>
            </a:r>
            <a:r>
              <a:rPr lang="en-GB" sz="1800">
                <a:solidFill>
                  <a:schemeClr val="dk1"/>
                </a:solidFill>
                <a:latin typeface="Comic Sans MS"/>
                <a:ea typeface="Comic Sans MS"/>
                <a:cs typeface="Comic Sans MS"/>
                <a:sym typeface="Comic Sans MS"/>
              </a:rPr>
              <a:t>r eine Hilfsoganisation arbeiten.</a:t>
            </a:r>
            <a:endParaRPr/>
          </a:p>
          <a:p>
            <a:pPr marL="342900" marR="0" lvl="0" indent="-342900" algn="l" rtl="0">
              <a:lnSpc>
                <a:spcPct val="200000"/>
              </a:lnSpc>
              <a:spcBef>
                <a:spcPts val="0"/>
              </a:spcBef>
              <a:spcAft>
                <a:spcPts val="0"/>
              </a:spcAft>
              <a:buClr>
                <a:schemeClr val="dk1"/>
              </a:buClr>
              <a:buSzPts val="1800"/>
              <a:buFont typeface="Comic Sans MS"/>
              <a:buAutoNum type="arabicPeriod"/>
            </a:pPr>
            <a:r>
              <a:rPr lang="en-GB" sz="1800">
                <a:solidFill>
                  <a:schemeClr val="dk1"/>
                </a:solidFill>
                <a:latin typeface="Comic Sans MS"/>
                <a:ea typeface="Comic Sans MS"/>
                <a:cs typeface="Comic Sans MS"/>
                <a:sym typeface="Comic Sans MS"/>
              </a:rPr>
              <a:t>Ich werde viele Preise gewinnen.</a:t>
            </a:r>
            <a:endParaRPr sz="1100">
              <a:solidFill>
                <a:schemeClr val="dk1"/>
              </a:solidFill>
              <a:latin typeface="Comic Sans MS"/>
              <a:ea typeface="Comic Sans MS"/>
              <a:cs typeface="Comic Sans MS"/>
              <a:sym typeface="Comic Sans MS"/>
            </a:endParaRPr>
          </a:p>
        </p:txBody>
      </p:sp>
      <p:sp>
        <p:nvSpPr>
          <p:cNvPr id="273" name="Google Shape;273;p30"/>
          <p:cNvSpPr txBox="1"/>
          <p:nvPr/>
        </p:nvSpPr>
        <p:spPr>
          <a:xfrm>
            <a:off x="1941577" y="0"/>
            <a:ext cx="3529584" cy="646331"/>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u="sng">
                <a:solidFill>
                  <a:schemeClr val="dk1"/>
                </a:solidFill>
                <a:latin typeface="Calibri"/>
                <a:ea typeface="Calibri"/>
                <a:cs typeface="Calibri"/>
                <a:sym typeface="Calibri"/>
              </a:rPr>
              <a:t>Sentence stealers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p:nvPr/>
        </p:nvSpPr>
        <p:spPr>
          <a:xfrm>
            <a:off x="4596062" y="0"/>
            <a:ext cx="2298033"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Find your match</a:t>
            </a:r>
            <a:endParaRPr sz="1800">
              <a:solidFill>
                <a:schemeClr val="dk1"/>
              </a:solidFill>
              <a:latin typeface="Calibri"/>
              <a:ea typeface="Calibri"/>
              <a:cs typeface="Calibri"/>
              <a:sym typeface="Calibri"/>
            </a:endParaRPr>
          </a:p>
        </p:txBody>
      </p:sp>
      <p:sp>
        <p:nvSpPr>
          <p:cNvPr id="279" name="Google Shape;279;p31"/>
          <p:cNvSpPr txBox="1"/>
          <p:nvPr/>
        </p:nvSpPr>
        <p:spPr>
          <a:xfrm>
            <a:off x="132347" y="545749"/>
            <a:ext cx="11959390" cy="95406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Choose one of the following answers from the list and write it on your white board but don’t show anyone! You will then go around the room asking the question </a:t>
            </a:r>
            <a:r>
              <a:rPr lang="en-GB" sz="2000" b="1" i="1">
                <a:solidFill>
                  <a:schemeClr val="dk1"/>
                </a:solidFill>
                <a:latin typeface="Comic Sans MS"/>
                <a:ea typeface="Comic Sans MS"/>
                <a:cs typeface="Comic Sans MS"/>
                <a:sym typeface="Comic Sans MS"/>
              </a:rPr>
              <a:t>Was hast du in deinem Leben gemacht?</a:t>
            </a:r>
            <a:r>
              <a:rPr lang="en-GB" sz="20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The aim is to find someone who has the same answer as you!.</a:t>
            </a:r>
            <a:endParaRPr sz="1800">
              <a:solidFill>
                <a:schemeClr val="dk1"/>
              </a:solidFill>
              <a:latin typeface="Calibri"/>
              <a:ea typeface="Calibri"/>
              <a:cs typeface="Calibri"/>
              <a:sym typeface="Calibri"/>
            </a:endParaRPr>
          </a:p>
        </p:txBody>
      </p:sp>
      <p:sp>
        <p:nvSpPr>
          <p:cNvPr id="280" name="Google Shape;280;p31"/>
          <p:cNvSpPr txBox="1"/>
          <p:nvPr/>
        </p:nvSpPr>
        <p:spPr>
          <a:xfrm>
            <a:off x="3660381" y="1631507"/>
            <a:ext cx="5054400" cy="5016600"/>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viele Reisen gemacht.</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viele Länder gesehen.</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viel Geld verdient.</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Biologie studiert.</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bin nach Afrika gefahren.</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bin in viele Tanzstudios gegangen.</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einen Unfall gehabt.</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mir den Arm gebrochen.</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bin heruntergefallen.</a:t>
            </a:r>
            <a:endParaRPr/>
          </a:p>
          <a:p>
            <a:pPr marL="342900" marR="0" lvl="0" indent="-342900" algn="l" rtl="0">
              <a:lnSpc>
                <a:spcPct val="200000"/>
              </a:lnSpc>
              <a:spcBef>
                <a:spcPts val="0"/>
              </a:spcBef>
              <a:spcAft>
                <a:spcPts val="0"/>
              </a:spcAft>
              <a:buClr>
                <a:schemeClr val="dk1"/>
              </a:buClr>
              <a:buSzPts val="1600"/>
              <a:buFont typeface="Comic Sans MS"/>
              <a:buAutoNum type="arabicPeriod"/>
            </a:pPr>
            <a:r>
              <a:rPr lang="en-GB" sz="1600">
                <a:solidFill>
                  <a:schemeClr val="dk1"/>
                </a:solidFill>
                <a:latin typeface="Comic Sans MS"/>
                <a:ea typeface="Comic Sans MS"/>
                <a:cs typeface="Comic Sans MS"/>
                <a:sym typeface="Comic Sans MS"/>
              </a:rPr>
              <a:t>Ich habe viel trainiert.</a:t>
            </a:r>
            <a:endParaRPr/>
          </a:p>
        </p:txBody>
      </p:sp>
      <p:pic>
        <p:nvPicPr>
          <p:cNvPr id="281" name="Google Shape;281;p31"/>
          <p:cNvPicPr preferRelativeResize="0"/>
          <p:nvPr/>
        </p:nvPicPr>
        <p:blipFill rotWithShape="1">
          <a:blip r:embed="rId3">
            <a:alphaModFix/>
          </a:blip>
          <a:srcRect/>
          <a:stretch/>
        </p:blipFill>
        <p:spPr>
          <a:xfrm>
            <a:off x="601578" y="2794334"/>
            <a:ext cx="2875547" cy="2156661"/>
          </a:xfrm>
          <a:prstGeom prst="rect">
            <a:avLst/>
          </a:prstGeom>
          <a:noFill/>
          <a:ln>
            <a:noFill/>
          </a:ln>
        </p:spPr>
      </p:pic>
      <p:pic>
        <p:nvPicPr>
          <p:cNvPr id="282" name="Google Shape;282;p31"/>
          <p:cNvPicPr preferRelativeResize="0"/>
          <p:nvPr/>
        </p:nvPicPr>
        <p:blipFill rotWithShape="1">
          <a:blip r:embed="rId4">
            <a:alphaModFix/>
          </a:blip>
          <a:srcRect/>
          <a:stretch/>
        </p:blipFill>
        <p:spPr>
          <a:xfrm>
            <a:off x="8894600" y="3023937"/>
            <a:ext cx="2520861" cy="19270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Google Shape;97;p14"/>
          <p:cNvGraphicFramePr/>
          <p:nvPr/>
        </p:nvGraphicFramePr>
        <p:xfrm>
          <a:off x="941033" y="719666"/>
          <a:ext cx="3000000" cy="3000000"/>
        </p:xfrm>
        <a:graphic>
          <a:graphicData uri="http://schemas.openxmlformats.org/drawingml/2006/table">
            <a:tbl>
              <a:tblPr firstRow="1" bandRow="1">
                <a:noFill/>
                <a:tableStyleId>{4BDB4949-DDFE-44B6-A5B3-891D0FDA812C}</a:tableStyleId>
              </a:tblPr>
              <a:tblGrid>
                <a:gridCol w="2059625">
                  <a:extLst>
                    <a:ext uri="{9D8B030D-6E8A-4147-A177-3AD203B41FA5}">
                      <a16:colId xmlns:a16="http://schemas.microsoft.com/office/drawing/2014/main" val="20000"/>
                    </a:ext>
                  </a:extLst>
                </a:gridCol>
                <a:gridCol w="1482575">
                  <a:extLst>
                    <a:ext uri="{9D8B030D-6E8A-4147-A177-3AD203B41FA5}">
                      <a16:colId xmlns:a16="http://schemas.microsoft.com/office/drawing/2014/main" val="20001"/>
                    </a:ext>
                  </a:extLst>
                </a:gridCol>
                <a:gridCol w="3780675">
                  <a:extLst>
                    <a:ext uri="{9D8B030D-6E8A-4147-A177-3AD203B41FA5}">
                      <a16:colId xmlns:a16="http://schemas.microsoft.com/office/drawing/2014/main" val="20002"/>
                    </a:ext>
                  </a:extLst>
                </a:gridCol>
                <a:gridCol w="2850950">
                  <a:extLst>
                    <a:ext uri="{9D8B030D-6E8A-4147-A177-3AD203B41FA5}">
                      <a16:colId xmlns:a16="http://schemas.microsoft.com/office/drawing/2014/main" val="20003"/>
                    </a:ext>
                  </a:extLst>
                </a:gridCol>
              </a:tblGrid>
              <a:tr h="394675">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auxilary verb</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past participle</a:t>
                      </a:r>
                      <a:endParaRPr/>
                    </a:p>
                  </a:txBody>
                  <a:tcPr marL="91450" marR="91450" marT="45725" marB="45725">
                    <a:solidFill>
                      <a:schemeClr val="lt2"/>
                    </a:solidFill>
                  </a:tcPr>
                </a:tc>
                <a:extLst>
                  <a:ext uri="{0D108BD9-81ED-4DB2-BD59-A6C34878D82A}">
                    <a16:rowId xmlns:a16="http://schemas.microsoft.com/office/drawing/2014/main" val="10000"/>
                  </a:ext>
                </a:extLst>
              </a:tr>
              <a:tr h="2156825">
                <a:tc rowSpan="2">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txBody>
                  <a:tcPr marL="91450" marR="91450" marT="45725" marB="45725"/>
                </a:tc>
                <a:tc>
                  <a:txBody>
                    <a:bodyPr/>
                    <a:lstStyle/>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endParaRPr sz="18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habe</a:t>
                      </a: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hat</a:t>
                      </a:r>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viele Reisen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journeys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mit Kindern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with children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Länder</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countries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Preise</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prizes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 Geld/</a:t>
                      </a:r>
                      <a:r>
                        <a:rPr lang="en-GB" sz="1200" i="1">
                          <a:latin typeface="Comic Sans MS"/>
                          <a:ea typeface="Comic Sans MS"/>
                          <a:cs typeface="Comic Sans MS"/>
                          <a:sym typeface="Comic Sans MS"/>
                        </a:rPr>
                        <a:t>a lot of money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Tennis/Gitarre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 (Amerika)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Biologie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mir/sich das Bein/</a:t>
                      </a:r>
                      <a:r>
                        <a:rPr lang="en-GB" sz="1200" i="1">
                          <a:latin typeface="Comic Sans MS"/>
                          <a:ea typeface="Comic Sans MS"/>
                          <a:cs typeface="Comic Sans MS"/>
                          <a:sym typeface="Comic Sans MS"/>
                        </a:rPr>
                        <a:t>my-his-her leg</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mir/sich den Arm/</a:t>
                      </a:r>
                      <a:r>
                        <a:rPr lang="en-GB" sz="1200" i="1">
                          <a:latin typeface="Comic Sans MS"/>
                          <a:ea typeface="Comic Sans MS"/>
                          <a:cs typeface="Comic Sans MS"/>
                          <a:sym typeface="Comic Sans MS"/>
                        </a:rPr>
                        <a:t>my-his-her arm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einen Unfall/</a:t>
                      </a:r>
                      <a:r>
                        <a:rPr lang="en-GB" sz="1200" i="1">
                          <a:latin typeface="Comic Sans MS"/>
                          <a:ea typeface="Comic Sans MS"/>
                          <a:cs typeface="Comic Sans MS"/>
                          <a:sym typeface="Comic Sans MS"/>
                        </a:rPr>
                        <a:t>an accident </a:t>
                      </a:r>
                      <a:r>
                        <a:rPr lang="en-GB" sz="1200">
                          <a:latin typeface="Comic Sans MS"/>
                          <a:ea typeface="Comic Sans MS"/>
                          <a:cs typeface="Comic Sans MS"/>
                          <a:sym typeface="Comic Sans MS"/>
                        </a:rPr>
                        <a:t>	</a:t>
                      </a:r>
                      <a:endParaRPr sz="1200">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gemacht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did-made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gearbeitet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worked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gesehen/</a:t>
                      </a:r>
                      <a:r>
                        <a:rPr lang="en-GB" sz="1200" b="0" i="1">
                          <a:latin typeface="Comic Sans MS"/>
                          <a:ea typeface="Comic Sans MS"/>
                          <a:cs typeface="Comic Sans MS"/>
                          <a:sym typeface="Comic Sans MS"/>
                        </a:rPr>
                        <a:t>saw</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gewonnen/</a:t>
                      </a:r>
                      <a:r>
                        <a:rPr lang="en-GB" sz="1200" b="0" i="1">
                          <a:latin typeface="Comic Sans MS"/>
                          <a:ea typeface="Comic Sans MS"/>
                          <a:cs typeface="Comic Sans MS"/>
                          <a:sym typeface="Comic Sans MS"/>
                        </a:rPr>
                        <a:t>won</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verdient/</a:t>
                      </a:r>
                      <a:r>
                        <a:rPr lang="en-GB" sz="1200" b="0" i="1">
                          <a:latin typeface="Comic Sans MS"/>
                          <a:ea typeface="Comic Sans MS"/>
                          <a:cs typeface="Comic Sans MS"/>
                          <a:sym typeface="Comic Sans MS"/>
                        </a:rPr>
                        <a:t>earned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trainiert/</a:t>
                      </a:r>
                      <a:r>
                        <a:rPr lang="en-GB" sz="1200" b="0" i="1">
                          <a:latin typeface="Comic Sans MS"/>
                          <a:ea typeface="Comic Sans MS"/>
                          <a:cs typeface="Comic Sans MS"/>
                          <a:sym typeface="Comic Sans MS"/>
                        </a:rPr>
                        <a:t>trained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gespielt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played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gewohnt/</a:t>
                      </a:r>
                      <a:r>
                        <a:rPr lang="en-GB" sz="1200" i="1">
                          <a:latin typeface="Comic Sans MS"/>
                          <a:ea typeface="Comic Sans MS"/>
                          <a:cs typeface="Comic Sans MS"/>
                          <a:sym typeface="Comic Sans MS"/>
                        </a:rPr>
                        <a:t>lived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studiert/</a:t>
                      </a:r>
                      <a:r>
                        <a:rPr lang="en-GB" sz="1200" b="0" i="1">
                          <a:latin typeface="Comic Sans MS"/>
                          <a:ea typeface="Comic Sans MS"/>
                          <a:cs typeface="Comic Sans MS"/>
                          <a:sym typeface="Comic Sans MS"/>
                        </a:rPr>
                        <a:t>studied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verletzt/</a:t>
                      </a:r>
                      <a:r>
                        <a:rPr lang="en-GB" sz="1200" b="0" i="1">
                          <a:latin typeface="Comic Sans MS"/>
                          <a:ea typeface="Comic Sans MS"/>
                          <a:cs typeface="Comic Sans MS"/>
                          <a:sym typeface="Comic Sans MS"/>
                        </a:rPr>
                        <a:t>injured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gebrochen/</a:t>
                      </a:r>
                      <a:r>
                        <a:rPr lang="en-GB" sz="1200" b="0" i="1">
                          <a:latin typeface="Comic Sans MS"/>
                          <a:ea typeface="Comic Sans MS"/>
                          <a:cs typeface="Comic Sans MS"/>
                          <a:sym typeface="Comic Sans MS"/>
                        </a:rPr>
                        <a:t>broke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gehab</a:t>
                      </a:r>
                      <a:r>
                        <a:rPr lang="en-GB" sz="1200" b="0">
                          <a:latin typeface="Comic Sans MS"/>
                          <a:ea typeface="Comic Sans MS"/>
                          <a:cs typeface="Comic Sans MS"/>
                          <a:sym typeface="Comic Sans MS"/>
                        </a:rPr>
                        <a:t>t/</a:t>
                      </a:r>
                      <a:r>
                        <a:rPr lang="en-GB" sz="1200" b="0" i="1">
                          <a:latin typeface="Comic Sans MS"/>
                          <a:ea typeface="Comic Sans MS"/>
                          <a:cs typeface="Comic Sans MS"/>
                          <a:sym typeface="Comic Sans MS"/>
                        </a:rPr>
                        <a:t>had</a:t>
                      </a:r>
                      <a:endParaRPr/>
                    </a:p>
                  </a:txBody>
                  <a:tcPr marL="91450" marR="91450" marT="45725" marB="45725"/>
                </a:tc>
                <a:extLst>
                  <a:ext uri="{0D108BD9-81ED-4DB2-BD59-A6C34878D82A}">
                    <a16:rowId xmlns:a16="http://schemas.microsoft.com/office/drawing/2014/main" val="10001"/>
                  </a:ext>
                </a:extLst>
              </a:tr>
              <a:tr h="1177100">
                <a:tc vMerge="1">
                  <a:txBody>
                    <a:bodyPr/>
                    <a:lstStyle/>
                    <a:p>
                      <a:endParaRPr lang="en-US"/>
                    </a:p>
                  </a:txBody>
                  <a:tcPr/>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bin</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ist</a:t>
                      </a:r>
                      <a:endParaRPr sz="1400">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nach Afrika</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Africa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nach Amerika</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America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 viele Tanzstudios/</a:t>
                      </a:r>
                      <a:r>
                        <a:rPr lang="en-GB" sz="1200" i="1">
                          <a:latin typeface="Comic Sans MS"/>
                          <a:ea typeface="Comic Sans MS"/>
                          <a:cs typeface="Comic Sans MS"/>
                          <a:sym typeface="Comic Sans MS"/>
                        </a:rPr>
                        <a:t>to a lot of dance studios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vom Rad</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off the bike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ins Krankenhaus</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the hospital                                      </a:t>
                      </a:r>
                      <a:endParaRPr sz="1200" i="1">
                        <a:latin typeface="Comic Sans MS"/>
                        <a:ea typeface="Comic Sans MS"/>
                        <a:cs typeface="Comic Sans MS"/>
                        <a:sym typeface="Comic Sans MS"/>
                      </a:endParaRPr>
                    </a:p>
                    <a:p>
                      <a:pPr marL="0" marR="0" lvl="0" indent="0" algn="l" rtl="0">
                        <a:spcBef>
                          <a:spcPts val="0"/>
                        </a:spcBef>
                        <a:spcAft>
                          <a:spcPts val="0"/>
                        </a:spcAft>
                        <a:buNone/>
                      </a:pPr>
                      <a:r>
                        <a:rPr lang="en-GB" sz="1200">
                          <a:latin typeface="Comic Sans MS"/>
                          <a:ea typeface="Comic Sans MS"/>
                          <a:cs typeface="Comic Sans MS"/>
                          <a:sym typeface="Comic Sans MS"/>
                        </a:rPr>
                        <a:t>im Schwimmbad/</a:t>
                      </a:r>
                      <a:r>
                        <a:rPr lang="en-GB" sz="1200" i="1">
                          <a:latin typeface="Comic Sans MS"/>
                          <a:ea typeface="Comic Sans MS"/>
                          <a:cs typeface="Comic Sans MS"/>
                          <a:sym typeface="Comic Sans MS"/>
                        </a:rPr>
                        <a:t>in the swimming pool </a:t>
                      </a:r>
                      <a:endParaRPr sz="12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gefahren/</a:t>
                      </a:r>
                      <a:r>
                        <a:rPr lang="en-GB" sz="1200" b="0" i="1">
                          <a:latin typeface="Comic Sans MS"/>
                          <a:ea typeface="Comic Sans MS"/>
                          <a:cs typeface="Comic Sans MS"/>
                          <a:sym typeface="Comic Sans MS"/>
                        </a:rPr>
                        <a:t>travelled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gesegelt</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sailed</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gegangen/</a:t>
                      </a:r>
                      <a:r>
                        <a:rPr lang="en-GB" sz="1200" b="0" i="1">
                          <a:latin typeface="Comic Sans MS"/>
                          <a:ea typeface="Comic Sans MS"/>
                          <a:cs typeface="Comic Sans MS"/>
                          <a:sym typeface="Comic Sans MS"/>
                        </a:rPr>
                        <a:t>went</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gefallen/</a:t>
                      </a:r>
                      <a:r>
                        <a:rPr lang="en-GB" sz="1200" b="0" i="1">
                          <a:latin typeface="Comic Sans MS"/>
                          <a:ea typeface="Comic Sans MS"/>
                          <a:cs typeface="Comic Sans MS"/>
                          <a:sym typeface="Comic Sans MS"/>
                        </a:rPr>
                        <a:t>fell</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gekommen/</a:t>
                      </a:r>
                      <a:r>
                        <a:rPr lang="en-GB" sz="1200" b="0" i="1">
                          <a:latin typeface="Comic Sans MS"/>
                          <a:ea typeface="Comic Sans MS"/>
                          <a:cs typeface="Comic Sans MS"/>
                          <a:sym typeface="Comic Sans MS"/>
                        </a:rPr>
                        <a:t>came-went</a:t>
                      </a:r>
                      <a:endParaRPr/>
                    </a:p>
                    <a:p>
                      <a:pPr marL="0" marR="0" lvl="0" indent="0" algn="l" rtl="0">
                        <a:spcBef>
                          <a:spcPts val="0"/>
                        </a:spcBef>
                        <a:spcAft>
                          <a:spcPts val="0"/>
                        </a:spcAft>
                        <a:buNone/>
                      </a:pPr>
                      <a:r>
                        <a:rPr lang="en-GB" sz="1200" b="1">
                          <a:latin typeface="Comic Sans MS"/>
                          <a:ea typeface="Comic Sans MS"/>
                          <a:cs typeface="Comic Sans MS"/>
                          <a:sym typeface="Comic Sans MS"/>
                        </a:rPr>
                        <a:t>heruntergefallen/</a:t>
                      </a:r>
                      <a:r>
                        <a:rPr lang="en-GB" sz="1200" b="0" i="1">
                          <a:latin typeface="Comic Sans MS"/>
                          <a:ea typeface="Comic Sans MS"/>
                          <a:cs typeface="Comic Sans MS"/>
                          <a:sym typeface="Comic Sans MS"/>
                        </a:rPr>
                        <a:t>fell down</a:t>
                      </a:r>
                      <a:endParaRPr sz="1200" b="1" i="1">
                        <a:latin typeface="Comic Sans MS"/>
                        <a:ea typeface="Comic Sans MS"/>
                        <a:cs typeface="Comic Sans MS"/>
                        <a:sym typeface="Comic Sans MS"/>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98" name="Google Shape;98;p14"/>
          <p:cNvGraphicFramePr/>
          <p:nvPr/>
        </p:nvGraphicFramePr>
        <p:xfrm>
          <a:off x="941033" y="4589068"/>
          <a:ext cx="3000000" cy="3000000"/>
        </p:xfrm>
        <a:graphic>
          <a:graphicData uri="http://schemas.openxmlformats.org/drawingml/2006/table">
            <a:tbl>
              <a:tblPr firstRow="1" bandRow="1">
                <a:noFill/>
                <a:tableStyleId>{4BDB4949-DDFE-44B6-A5B3-891D0FDA812C}</a:tableStyleId>
              </a:tblPr>
              <a:tblGrid>
                <a:gridCol w="2068500">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3789550">
                  <a:extLst>
                    <a:ext uri="{9D8B030D-6E8A-4147-A177-3AD203B41FA5}">
                      <a16:colId xmlns:a16="http://schemas.microsoft.com/office/drawing/2014/main" val="20002"/>
                    </a:ext>
                  </a:extLst>
                </a:gridCol>
                <a:gridCol w="2850950">
                  <a:extLst>
                    <a:ext uri="{9D8B030D-6E8A-4147-A177-3AD203B41FA5}">
                      <a16:colId xmlns:a16="http://schemas.microsoft.com/office/drawing/2014/main" val="20003"/>
                    </a:ext>
                  </a:extLst>
                </a:gridCol>
              </a:tblGrid>
              <a:tr h="312500">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subject </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werden/will</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TMP</a:t>
                      </a:r>
                      <a:endParaRPr/>
                    </a:p>
                  </a:txBody>
                  <a:tcPr marL="91450" marR="91450" marT="45725" marB="45725">
                    <a:solidFill>
                      <a:schemeClr val="lt2"/>
                    </a:solidFill>
                  </a:tcPr>
                </a:tc>
                <a:tc>
                  <a:txBody>
                    <a:bodyPr/>
                    <a:lstStyle/>
                    <a:p>
                      <a:pPr marL="0" marR="0" lvl="0" indent="0" algn="l" rtl="0">
                        <a:spcBef>
                          <a:spcPts val="0"/>
                        </a:spcBef>
                        <a:spcAft>
                          <a:spcPts val="0"/>
                        </a:spcAft>
                        <a:buNone/>
                      </a:pPr>
                      <a:r>
                        <a:rPr lang="en-GB" sz="1400" b="1">
                          <a:latin typeface="Comic Sans MS"/>
                          <a:ea typeface="Comic Sans MS"/>
                          <a:cs typeface="Comic Sans MS"/>
                          <a:sym typeface="Comic Sans MS"/>
                        </a:rPr>
                        <a:t>infinive </a:t>
                      </a:r>
                      <a:endParaRPr/>
                    </a:p>
                  </a:txBody>
                  <a:tcPr marL="91450" marR="91450" marT="45725" marB="45725">
                    <a:solidFill>
                      <a:schemeClr val="lt2"/>
                    </a:solidFill>
                  </a:tcPr>
                </a:tc>
                <a:extLst>
                  <a:ext uri="{0D108BD9-81ED-4DB2-BD59-A6C34878D82A}">
                    <a16:rowId xmlns:a16="http://schemas.microsoft.com/office/drawing/2014/main" val="10000"/>
                  </a:ext>
                </a:extLst>
              </a:tr>
              <a:tr h="884225">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Ich</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a:latin typeface="Comic Sans MS"/>
                          <a:ea typeface="Comic Sans MS"/>
                          <a:cs typeface="Comic Sans MS"/>
                          <a:sym typeface="Comic Sans MS"/>
                        </a:rPr>
                        <a:t>Er/Sie</a:t>
                      </a:r>
                      <a:endParaRPr/>
                    </a:p>
                  </a:txBody>
                  <a:tcPr marL="91450" marR="91450" marT="45725" marB="45725"/>
                </a:tc>
                <a:tc>
                  <a:txBody>
                    <a:bodyPr/>
                    <a:lstStyle/>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werde/</a:t>
                      </a:r>
                      <a:r>
                        <a:rPr lang="en-GB" sz="1400" i="1">
                          <a:latin typeface="Comic Sans MS"/>
                          <a:ea typeface="Comic Sans MS"/>
                          <a:cs typeface="Comic Sans MS"/>
                          <a:sym typeface="Comic Sans MS"/>
                        </a:rPr>
                        <a:t>will</a:t>
                      </a:r>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endParaRPr sz="1400">
                        <a:latin typeface="Comic Sans MS"/>
                        <a:ea typeface="Comic Sans MS"/>
                        <a:cs typeface="Comic Sans MS"/>
                        <a:sym typeface="Comic Sans MS"/>
                      </a:endParaRPr>
                    </a:p>
                    <a:p>
                      <a:pPr marL="0" marR="0" lvl="0" indent="0" algn="l" rtl="0">
                        <a:spcBef>
                          <a:spcPts val="0"/>
                        </a:spcBef>
                        <a:spcAft>
                          <a:spcPts val="0"/>
                        </a:spcAft>
                        <a:buNone/>
                      </a:pPr>
                      <a:r>
                        <a:rPr lang="en-GB" sz="1400" b="1">
                          <a:latin typeface="Comic Sans MS"/>
                          <a:ea typeface="Comic Sans MS"/>
                          <a:cs typeface="Comic Sans MS"/>
                          <a:sym typeface="Comic Sans MS"/>
                        </a:rPr>
                        <a:t>wird</a:t>
                      </a:r>
                      <a:r>
                        <a:rPr lang="en-GB" sz="1400">
                          <a:latin typeface="Comic Sans MS"/>
                          <a:ea typeface="Comic Sans MS"/>
                          <a:cs typeface="Comic Sans MS"/>
                          <a:sym typeface="Comic Sans MS"/>
                        </a:rPr>
                        <a:t>/</a:t>
                      </a:r>
                      <a:r>
                        <a:rPr lang="en-GB" sz="1400" i="1">
                          <a:latin typeface="Comic Sans MS"/>
                          <a:ea typeface="Comic Sans MS"/>
                          <a:cs typeface="Comic Sans MS"/>
                          <a:sym typeface="Comic Sans MS"/>
                        </a:rPr>
                        <a:t>will</a:t>
                      </a:r>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viele Reisen/ </a:t>
                      </a:r>
                      <a:r>
                        <a:rPr lang="en-GB" sz="1200" i="1">
                          <a:latin typeface="Comic Sans MS"/>
                          <a:ea typeface="Comic Sans MS"/>
                          <a:cs typeface="Comic Sans MS"/>
                          <a:sym typeface="Comic Sans MS"/>
                        </a:rPr>
                        <a:t>a lot of journeys</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Länder</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lot of countries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Arzt/Ärztin </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a doctor(male/female)                           </a:t>
                      </a:r>
                      <a:endParaRPr/>
                    </a:p>
                    <a:p>
                      <a:pPr marL="0" marR="0" lvl="0" indent="0" algn="l" rtl="0">
                        <a:spcBef>
                          <a:spcPts val="0"/>
                        </a:spcBef>
                        <a:spcAft>
                          <a:spcPts val="0"/>
                        </a:spcAft>
                        <a:buNone/>
                      </a:pPr>
                      <a:r>
                        <a:rPr lang="en-GB" sz="1200" b="1">
                          <a:latin typeface="Comic Sans MS"/>
                          <a:ea typeface="Comic Sans MS"/>
                          <a:cs typeface="Comic Sans MS"/>
                          <a:sym typeface="Comic Sans MS"/>
                        </a:rPr>
                        <a:t>im Ausland</a:t>
                      </a:r>
                      <a:r>
                        <a:rPr lang="en-GB" sz="1200" i="1">
                          <a:latin typeface="Comic Sans MS"/>
                          <a:ea typeface="Comic Sans MS"/>
                          <a:cs typeface="Comic Sans MS"/>
                          <a:sym typeface="Comic Sans MS"/>
                        </a:rPr>
                        <a:t>/(in) abroad                               </a:t>
                      </a:r>
                      <a:endParaRPr/>
                    </a:p>
                    <a:p>
                      <a:pPr marL="0" marR="0" lvl="0" indent="0" algn="l" rtl="0">
                        <a:spcBef>
                          <a:spcPts val="0"/>
                        </a:spcBef>
                        <a:spcAft>
                          <a:spcPts val="0"/>
                        </a:spcAft>
                        <a:buNone/>
                      </a:pPr>
                      <a:r>
                        <a:rPr lang="en-GB" sz="1200" b="1">
                          <a:latin typeface="Comic Sans MS"/>
                          <a:ea typeface="Comic Sans MS"/>
                          <a:cs typeface="Comic Sans MS"/>
                          <a:sym typeface="Comic Sans MS"/>
                        </a:rPr>
                        <a:t>Theaterwissenschaft/</a:t>
                      </a:r>
                      <a:r>
                        <a:rPr lang="en-GB" sz="1200" i="1">
                          <a:latin typeface="Comic Sans MS"/>
                          <a:ea typeface="Comic Sans MS"/>
                          <a:cs typeface="Comic Sans MS"/>
                          <a:sym typeface="Comic Sans MS"/>
                        </a:rPr>
                        <a:t>drama  </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 Geld/</a:t>
                      </a:r>
                      <a:r>
                        <a:rPr lang="en-GB" sz="1200" i="1">
                          <a:latin typeface="Comic Sans MS"/>
                          <a:ea typeface="Comic Sans MS"/>
                          <a:cs typeface="Comic Sans MS"/>
                          <a:sym typeface="Comic Sans MS"/>
                        </a:rPr>
                        <a:t>a lot of money                         </a:t>
                      </a:r>
                      <a:endParaRPr/>
                    </a:p>
                    <a:p>
                      <a:pPr marL="0" marR="0" lvl="0" indent="0" algn="l" rtl="0">
                        <a:spcBef>
                          <a:spcPts val="0"/>
                        </a:spcBef>
                        <a:spcAft>
                          <a:spcPts val="0"/>
                        </a:spcAft>
                        <a:buNone/>
                      </a:pPr>
                      <a:r>
                        <a:rPr lang="en-GB" sz="1200" b="1">
                          <a:latin typeface="Comic Sans MS"/>
                          <a:ea typeface="Comic Sans MS"/>
                          <a:cs typeface="Comic Sans MS"/>
                          <a:sym typeface="Comic Sans MS"/>
                        </a:rPr>
                        <a:t>für eine Hilfsorganisation</a:t>
                      </a:r>
                      <a:r>
                        <a:rPr lang="en-GB" sz="1200">
                          <a:latin typeface="Comic Sans MS"/>
                          <a:ea typeface="Comic Sans MS"/>
                          <a:cs typeface="Comic Sans MS"/>
                          <a:sym typeface="Comic Sans MS"/>
                        </a:rPr>
                        <a:t>/</a:t>
                      </a:r>
                      <a:r>
                        <a:rPr lang="en-GB" sz="1000">
                          <a:latin typeface="Comic Sans MS"/>
                          <a:ea typeface="Comic Sans MS"/>
                          <a:cs typeface="Comic Sans MS"/>
                          <a:sym typeface="Comic Sans MS"/>
                        </a:rPr>
                        <a:t>for an aid organisation                                                             </a:t>
                      </a:r>
                      <a:endParaRPr/>
                    </a:p>
                    <a:p>
                      <a:pPr marL="0" marR="0" lvl="0" indent="0" algn="l" rtl="0">
                        <a:spcBef>
                          <a:spcPts val="0"/>
                        </a:spcBef>
                        <a:spcAft>
                          <a:spcPts val="0"/>
                        </a:spcAft>
                        <a:buNone/>
                      </a:pPr>
                      <a:r>
                        <a:rPr lang="en-GB" sz="1200" b="1">
                          <a:latin typeface="Comic Sans MS"/>
                          <a:ea typeface="Comic Sans MS"/>
                          <a:cs typeface="Comic Sans MS"/>
                          <a:sym typeface="Comic Sans MS"/>
                        </a:rPr>
                        <a:t>berühmt/</a:t>
                      </a:r>
                      <a:r>
                        <a:rPr lang="en-GB" sz="1200" i="1">
                          <a:latin typeface="Comic Sans MS"/>
                          <a:ea typeface="Comic Sans MS"/>
                          <a:cs typeface="Comic Sans MS"/>
                          <a:sym typeface="Comic Sans MS"/>
                        </a:rPr>
                        <a:t>famous</a:t>
                      </a:r>
                      <a:r>
                        <a:rPr lang="en-GB" sz="1200">
                          <a:latin typeface="Comic Sans MS"/>
                          <a:ea typeface="Comic Sans MS"/>
                          <a:cs typeface="Comic Sans MS"/>
                          <a:sym typeface="Comic Sans MS"/>
                        </a:rPr>
                        <a:t>                                     </a:t>
                      </a:r>
                      <a:endParaRPr/>
                    </a:p>
                    <a:p>
                      <a:pPr marL="0" marR="0" lvl="0" indent="0" algn="l" rtl="0">
                        <a:spcBef>
                          <a:spcPts val="0"/>
                        </a:spcBef>
                        <a:spcAft>
                          <a:spcPts val="0"/>
                        </a:spcAft>
                        <a:buNone/>
                      </a:pPr>
                      <a:r>
                        <a:rPr lang="en-GB" sz="1200" b="1">
                          <a:latin typeface="Comic Sans MS"/>
                          <a:ea typeface="Comic Sans MS"/>
                          <a:cs typeface="Comic Sans MS"/>
                          <a:sym typeface="Comic Sans MS"/>
                        </a:rPr>
                        <a:t>viele Preise/</a:t>
                      </a:r>
                      <a:r>
                        <a:rPr lang="en-GB" sz="1200" i="1">
                          <a:latin typeface="Comic Sans MS"/>
                          <a:ea typeface="Comic Sans MS"/>
                          <a:cs typeface="Comic Sans MS"/>
                          <a:sym typeface="Comic Sans MS"/>
                        </a:rPr>
                        <a:t>a lot of prizes </a:t>
                      </a:r>
                      <a:endParaRPr sz="1200" i="1">
                        <a:latin typeface="Comic Sans MS"/>
                        <a:ea typeface="Comic Sans MS"/>
                        <a:cs typeface="Comic Sans MS"/>
                        <a:sym typeface="Comic Sans MS"/>
                      </a:endParaRPr>
                    </a:p>
                  </a:txBody>
                  <a:tcPr marL="91450" marR="91450" marT="45725" marB="45725"/>
                </a:tc>
                <a:tc>
                  <a:txBody>
                    <a:bodyPr/>
                    <a:lstStyle/>
                    <a:p>
                      <a:pPr marL="0" marR="0" lvl="0" indent="0" algn="l" rtl="0">
                        <a:spcBef>
                          <a:spcPts val="0"/>
                        </a:spcBef>
                        <a:spcAft>
                          <a:spcPts val="0"/>
                        </a:spcAft>
                        <a:buNone/>
                      </a:pPr>
                      <a:r>
                        <a:rPr lang="en-GB" sz="1200" b="1">
                          <a:latin typeface="Comic Sans MS"/>
                          <a:ea typeface="Comic Sans MS"/>
                          <a:cs typeface="Comic Sans MS"/>
                          <a:sym typeface="Comic Sans MS"/>
                        </a:rPr>
                        <a:t>machen/</a:t>
                      </a:r>
                      <a:r>
                        <a:rPr lang="en-GB" sz="1200" i="1">
                          <a:latin typeface="Comic Sans MS"/>
                          <a:ea typeface="Comic Sans MS"/>
                          <a:cs typeface="Comic Sans MS"/>
                          <a:sym typeface="Comic Sans MS"/>
                        </a:rPr>
                        <a:t>to do</a:t>
                      </a:r>
                      <a:endParaRPr/>
                    </a:p>
                    <a:p>
                      <a:pPr marL="0" marR="0" lvl="0" indent="0" algn="l" rtl="0">
                        <a:spcBef>
                          <a:spcPts val="0"/>
                        </a:spcBef>
                        <a:spcAft>
                          <a:spcPts val="0"/>
                        </a:spcAft>
                        <a:buNone/>
                      </a:pPr>
                      <a:r>
                        <a:rPr lang="en-GB" sz="1200" b="1">
                          <a:latin typeface="Comic Sans MS"/>
                          <a:ea typeface="Comic Sans MS"/>
                          <a:cs typeface="Comic Sans MS"/>
                          <a:sym typeface="Comic Sans MS"/>
                        </a:rPr>
                        <a:t>sehen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see</a:t>
                      </a:r>
                      <a:endParaRPr/>
                    </a:p>
                    <a:p>
                      <a:pPr marL="0" marR="0" lvl="0" indent="0" algn="l" rtl="0">
                        <a:spcBef>
                          <a:spcPts val="0"/>
                        </a:spcBef>
                        <a:spcAft>
                          <a:spcPts val="0"/>
                        </a:spcAft>
                        <a:buNone/>
                      </a:pPr>
                      <a:r>
                        <a:rPr lang="en-GB" sz="1200" b="1">
                          <a:latin typeface="Comic Sans MS"/>
                          <a:ea typeface="Comic Sans MS"/>
                          <a:cs typeface="Comic Sans MS"/>
                          <a:sym typeface="Comic Sans MS"/>
                        </a:rPr>
                        <a:t>werden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become</a:t>
                      </a:r>
                      <a:endParaRPr/>
                    </a:p>
                    <a:p>
                      <a:pPr marL="0" marR="0" lvl="0" indent="0" algn="l" rtl="0">
                        <a:spcBef>
                          <a:spcPts val="0"/>
                        </a:spcBef>
                        <a:spcAft>
                          <a:spcPts val="0"/>
                        </a:spcAft>
                        <a:buNone/>
                      </a:pPr>
                      <a:r>
                        <a:rPr lang="en-GB" sz="1200" b="1">
                          <a:latin typeface="Comic Sans MS"/>
                          <a:ea typeface="Comic Sans MS"/>
                          <a:cs typeface="Comic Sans MS"/>
                          <a:sym typeface="Comic Sans MS"/>
                        </a:rPr>
                        <a:t>leben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live</a:t>
                      </a:r>
                      <a:endParaRPr/>
                    </a:p>
                    <a:p>
                      <a:pPr marL="0" marR="0" lvl="0" indent="0" algn="l" rtl="0">
                        <a:spcBef>
                          <a:spcPts val="0"/>
                        </a:spcBef>
                        <a:spcAft>
                          <a:spcPts val="0"/>
                        </a:spcAft>
                        <a:buNone/>
                      </a:pPr>
                      <a:r>
                        <a:rPr lang="en-GB" sz="1200" b="1">
                          <a:latin typeface="Comic Sans MS"/>
                          <a:ea typeface="Comic Sans MS"/>
                          <a:cs typeface="Comic Sans MS"/>
                          <a:sym typeface="Comic Sans MS"/>
                        </a:rPr>
                        <a:t>studieren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study</a:t>
                      </a:r>
                      <a:endParaRPr/>
                    </a:p>
                    <a:p>
                      <a:pPr marL="0" marR="0" lvl="0" indent="0" algn="l" rtl="0">
                        <a:spcBef>
                          <a:spcPts val="0"/>
                        </a:spcBef>
                        <a:spcAft>
                          <a:spcPts val="0"/>
                        </a:spcAft>
                        <a:buNone/>
                      </a:pPr>
                      <a:r>
                        <a:rPr lang="en-GB" sz="1200" b="1">
                          <a:latin typeface="Comic Sans MS"/>
                          <a:ea typeface="Comic Sans MS"/>
                          <a:cs typeface="Comic Sans MS"/>
                          <a:sym typeface="Comic Sans MS"/>
                        </a:rPr>
                        <a:t>verdienen/</a:t>
                      </a:r>
                      <a:r>
                        <a:rPr lang="en-GB" sz="1200" i="1">
                          <a:latin typeface="Comic Sans MS"/>
                          <a:ea typeface="Comic Sans MS"/>
                          <a:cs typeface="Comic Sans MS"/>
                          <a:sym typeface="Comic Sans MS"/>
                        </a:rPr>
                        <a:t>to earn</a:t>
                      </a:r>
                      <a:endParaRPr/>
                    </a:p>
                    <a:p>
                      <a:pPr marL="0" marR="0" lvl="0" indent="0" algn="l" rtl="0">
                        <a:spcBef>
                          <a:spcPts val="0"/>
                        </a:spcBef>
                        <a:spcAft>
                          <a:spcPts val="0"/>
                        </a:spcAft>
                        <a:buNone/>
                      </a:pPr>
                      <a:r>
                        <a:rPr lang="en-GB" sz="1200" b="1">
                          <a:latin typeface="Comic Sans MS"/>
                          <a:ea typeface="Comic Sans MS"/>
                          <a:cs typeface="Comic Sans MS"/>
                          <a:sym typeface="Comic Sans MS"/>
                        </a:rPr>
                        <a:t>arbeiten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work</a:t>
                      </a:r>
                      <a:endParaRPr/>
                    </a:p>
                    <a:p>
                      <a:pPr marL="0" marR="0" lvl="0" indent="0" algn="l" rtl="0">
                        <a:spcBef>
                          <a:spcPts val="0"/>
                        </a:spcBef>
                        <a:spcAft>
                          <a:spcPts val="0"/>
                        </a:spcAft>
                        <a:buNone/>
                      </a:pPr>
                      <a:r>
                        <a:rPr lang="en-GB" sz="1200" b="1">
                          <a:latin typeface="Comic Sans MS"/>
                          <a:ea typeface="Comic Sans MS"/>
                          <a:cs typeface="Comic Sans MS"/>
                          <a:sym typeface="Comic Sans MS"/>
                        </a:rPr>
                        <a:t>sein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be</a:t>
                      </a:r>
                      <a:endParaRPr/>
                    </a:p>
                    <a:p>
                      <a:pPr marL="0" marR="0" lvl="0" indent="0" algn="l" rtl="0">
                        <a:spcBef>
                          <a:spcPts val="0"/>
                        </a:spcBef>
                        <a:spcAft>
                          <a:spcPts val="0"/>
                        </a:spcAft>
                        <a:buNone/>
                      </a:pPr>
                      <a:r>
                        <a:rPr lang="en-GB" sz="1200" b="1">
                          <a:latin typeface="Comic Sans MS"/>
                          <a:ea typeface="Comic Sans MS"/>
                          <a:cs typeface="Comic Sans MS"/>
                          <a:sym typeface="Comic Sans MS"/>
                        </a:rPr>
                        <a:t>gewinnen</a:t>
                      </a:r>
                      <a:r>
                        <a:rPr lang="en-GB" sz="1200">
                          <a:latin typeface="Comic Sans MS"/>
                          <a:ea typeface="Comic Sans MS"/>
                          <a:cs typeface="Comic Sans MS"/>
                          <a:sym typeface="Comic Sans MS"/>
                        </a:rPr>
                        <a:t>/</a:t>
                      </a:r>
                      <a:r>
                        <a:rPr lang="en-GB" sz="1200" i="1">
                          <a:latin typeface="Comic Sans MS"/>
                          <a:ea typeface="Comic Sans MS"/>
                          <a:cs typeface="Comic Sans MS"/>
                          <a:sym typeface="Comic Sans MS"/>
                        </a:rPr>
                        <a:t>to win</a:t>
                      </a:r>
                      <a:endParaRPr/>
                    </a:p>
                  </a:txBody>
                  <a:tcPr marL="91450" marR="91450" marT="45725" marB="45725"/>
                </a:tc>
                <a:extLst>
                  <a:ext uri="{0D108BD9-81ED-4DB2-BD59-A6C34878D82A}">
                    <a16:rowId xmlns:a16="http://schemas.microsoft.com/office/drawing/2014/main" val="10001"/>
                  </a:ext>
                </a:extLst>
              </a:tr>
            </a:tbl>
          </a:graphicData>
        </a:graphic>
      </p:graphicFrame>
      <p:cxnSp>
        <p:nvCxnSpPr>
          <p:cNvPr id="99" name="Google Shape;99;p14"/>
          <p:cNvCxnSpPr/>
          <p:nvPr/>
        </p:nvCxnSpPr>
        <p:spPr>
          <a:xfrm>
            <a:off x="941033" y="3305175"/>
            <a:ext cx="2097444" cy="0"/>
          </a:xfrm>
          <a:prstGeom prst="straightConnector1">
            <a:avLst/>
          </a:prstGeom>
          <a:noFill/>
          <a:ln w="9525" cap="flat" cmpd="sng">
            <a:solidFill>
              <a:schemeClr val="dk1"/>
            </a:solidFill>
            <a:prstDash val="solid"/>
            <a:miter lim="800000"/>
            <a:headEnd type="none" w="sm" len="sm"/>
            <a:tailEnd type="none" w="sm" len="sm"/>
          </a:ln>
        </p:spPr>
      </p:cxnSp>
      <p:sp>
        <p:nvSpPr>
          <p:cNvPr id="100" name="Google Shape;100;p14"/>
          <p:cNvSpPr/>
          <p:nvPr/>
        </p:nvSpPr>
        <p:spPr>
          <a:xfrm>
            <a:off x="3224480" y="113079"/>
            <a:ext cx="6148120" cy="506027"/>
          </a:xfrm>
          <a:prstGeom prst="roundRect">
            <a:avLst>
              <a:gd name="adj" fmla="val 16667"/>
            </a:avLst>
          </a:prstGeom>
          <a:solidFill>
            <a:schemeClr val="l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dk1"/>
                </a:solidFill>
                <a:latin typeface="Comic Sans MS"/>
                <a:ea typeface="Comic Sans MS"/>
                <a:cs typeface="Comic Sans MS"/>
                <a:sym typeface="Comic Sans MS"/>
              </a:rPr>
              <a:t>VORBILDER/Role models - Past and Future tense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2"/>
          <p:cNvSpPr txBox="1">
            <a:spLocks noGrp="1"/>
          </p:cNvSpPr>
          <p:nvPr>
            <p:ph type="title"/>
          </p:nvPr>
        </p:nvSpPr>
        <p:spPr>
          <a:xfrm>
            <a:off x="3773905" y="174719"/>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GB" sz="3563"/>
              <a:t>Sentence chaos</a:t>
            </a:r>
            <a:endParaRPr sz="3959"/>
          </a:p>
        </p:txBody>
      </p:sp>
      <p:sp>
        <p:nvSpPr>
          <p:cNvPr id="288" name="Google Shape;288;p32"/>
          <p:cNvSpPr txBox="1">
            <a:spLocks noGrp="1"/>
          </p:cNvSpPr>
          <p:nvPr>
            <p:ph type="body" idx="1"/>
          </p:nvPr>
        </p:nvSpPr>
        <p:spPr>
          <a:xfrm>
            <a:off x="0" y="5378114"/>
            <a:ext cx="12192000" cy="1479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GB" sz="1800"/>
              <a:t>Working in groups of 3. One person is a referee. The referee needs to write down the order in which they will say these sentences. (In secret make a note of this on your whiteboard). The referee will read out the sentences. The other two players need to remember which order they have been said in. The 2 players must take in turns reciting the sentences in order. Each time they make a mistake the referee must stop them and give the other player a chance. The first person to recite the sentences in order wins! </a:t>
            </a:r>
            <a:endParaRPr/>
          </a:p>
        </p:txBody>
      </p:sp>
      <p:pic>
        <p:nvPicPr>
          <p:cNvPr id="289" name="Google Shape;289;p32" descr="A picture containing refrigerator&#10;&#10;Description automatically generated"/>
          <p:cNvPicPr preferRelativeResize="0"/>
          <p:nvPr/>
        </p:nvPicPr>
        <p:blipFill rotWithShape="1">
          <a:blip r:embed="rId3">
            <a:alphaModFix/>
          </a:blip>
          <a:srcRect/>
          <a:stretch/>
        </p:blipFill>
        <p:spPr>
          <a:xfrm>
            <a:off x="8313821" y="174719"/>
            <a:ext cx="3739816" cy="1719502"/>
          </a:xfrm>
          <a:prstGeom prst="rect">
            <a:avLst/>
          </a:prstGeom>
          <a:noFill/>
          <a:ln>
            <a:noFill/>
          </a:ln>
        </p:spPr>
      </p:pic>
      <p:pic>
        <p:nvPicPr>
          <p:cNvPr id="290" name="Google Shape;290;p32"/>
          <p:cNvPicPr preferRelativeResize="0"/>
          <p:nvPr/>
        </p:nvPicPr>
        <p:blipFill rotWithShape="1">
          <a:blip r:embed="rId4">
            <a:alphaModFix/>
          </a:blip>
          <a:srcRect/>
          <a:stretch/>
        </p:blipFill>
        <p:spPr>
          <a:xfrm>
            <a:off x="675473" y="1034470"/>
            <a:ext cx="2226393" cy="2677026"/>
          </a:xfrm>
          <a:prstGeom prst="rect">
            <a:avLst/>
          </a:prstGeom>
          <a:noFill/>
          <a:ln>
            <a:noFill/>
          </a:ln>
        </p:spPr>
      </p:pic>
      <p:sp>
        <p:nvSpPr>
          <p:cNvPr id="291" name="Google Shape;291;p32"/>
          <p:cNvSpPr txBox="1"/>
          <p:nvPr/>
        </p:nvSpPr>
        <p:spPr>
          <a:xfrm>
            <a:off x="3083092" y="1040240"/>
            <a:ext cx="5056271" cy="3785611"/>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habe viele Reisen gemacht.</a:t>
            </a:r>
            <a:endParaRPr/>
          </a:p>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habe viele Länder gesehen.</a:t>
            </a:r>
            <a:endParaRPr/>
          </a:p>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habe viel Geld verdient.</a:t>
            </a:r>
            <a:endParaRPr/>
          </a:p>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habe Biologie studiert.</a:t>
            </a:r>
            <a:endParaRPr/>
          </a:p>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bin nach Afrika gefahren.</a:t>
            </a:r>
            <a:endParaRPr/>
          </a:p>
          <a:p>
            <a:pPr marL="342900" marR="0" lvl="0" indent="-342900" algn="l" rtl="0">
              <a:lnSpc>
                <a:spcPct val="200000"/>
              </a:lnSpc>
              <a:spcBef>
                <a:spcPts val="0"/>
              </a:spcBef>
              <a:spcAft>
                <a:spcPts val="0"/>
              </a:spcAft>
              <a:buClr>
                <a:schemeClr val="dk1"/>
              </a:buClr>
              <a:buSzPts val="2000"/>
              <a:buFont typeface="Comic Sans MS"/>
              <a:buAutoNum type="arabicPeriod"/>
            </a:pPr>
            <a:r>
              <a:rPr lang="en-GB" sz="2000">
                <a:solidFill>
                  <a:schemeClr val="dk1"/>
                </a:solidFill>
                <a:latin typeface="Comic Sans MS"/>
                <a:ea typeface="Comic Sans MS"/>
                <a:cs typeface="Comic Sans MS"/>
                <a:sym typeface="Comic Sans MS"/>
              </a:rPr>
              <a:t>Ich bin in viele Tanzstudios gegangen.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aphicFrame>
        <p:nvGraphicFramePr>
          <p:cNvPr id="297" name="Google Shape;297;p33"/>
          <p:cNvGraphicFramePr/>
          <p:nvPr/>
        </p:nvGraphicFramePr>
        <p:xfrm>
          <a:off x="135192" y="1570003"/>
          <a:ext cx="3000000" cy="3000000"/>
        </p:xfrm>
        <a:graphic>
          <a:graphicData uri="http://schemas.openxmlformats.org/drawingml/2006/table">
            <a:tbl>
              <a:tblPr firstRow="1" bandRow="1">
                <a:noFill/>
                <a:tableStyleId>{4BDB4949-DDFE-44B6-A5B3-891D0FDA812C}</a:tableStyleId>
              </a:tblPr>
              <a:tblGrid>
                <a:gridCol w="2207950">
                  <a:extLst>
                    <a:ext uri="{9D8B030D-6E8A-4147-A177-3AD203B41FA5}">
                      <a16:colId xmlns:a16="http://schemas.microsoft.com/office/drawing/2014/main" val="20000"/>
                    </a:ext>
                  </a:extLst>
                </a:gridCol>
                <a:gridCol w="1611875">
                  <a:extLst>
                    <a:ext uri="{9D8B030D-6E8A-4147-A177-3AD203B41FA5}">
                      <a16:colId xmlns:a16="http://schemas.microsoft.com/office/drawing/2014/main" val="20001"/>
                    </a:ext>
                  </a:extLst>
                </a:gridCol>
                <a:gridCol w="2136050">
                  <a:extLst>
                    <a:ext uri="{9D8B030D-6E8A-4147-A177-3AD203B41FA5}">
                      <a16:colId xmlns:a16="http://schemas.microsoft.com/office/drawing/2014/main" val="20002"/>
                    </a:ext>
                  </a:extLst>
                </a:gridCol>
                <a:gridCol w="1985300">
                  <a:extLst>
                    <a:ext uri="{9D8B030D-6E8A-4147-A177-3AD203B41FA5}">
                      <a16:colId xmlns:a16="http://schemas.microsoft.com/office/drawing/2014/main" val="20003"/>
                    </a:ext>
                  </a:extLst>
                </a:gridCol>
                <a:gridCol w="1985300">
                  <a:extLst>
                    <a:ext uri="{9D8B030D-6E8A-4147-A177-3AD203B41FA5}">
                      <a16:colId xmlns:a16="http://schemas.microsoft.com/office/drawing/2014/main" val="20004"/>
                    </a:ext>
                  </a:extLst>
                </a:gridCol>
                <a:gridCol w="1985300">
                  <a:extLst>
                    <a:ext uri="{9D8B030D-6E8A-4147-A177-3AD203B41FA5}">
                      <a16:colId xmlns:a16="http://schemas.microsoft.com/office/drawing/2014/main" val="20005"/>
                    </a:ext>
                  </a:extLst>
                </a:gridCol>
              </a:tblGrid>
              <a:tr h="896700">
                <a:tc>
                  <a:txBody>
                    <a:bodyPr/>
                    <a:lstStyle/>
                    <a:p>
                      <a:pPr marL="0" marR="0" lvl="0" indent="0" algn="ctr" rtl="0">
                        <a:spcBef>
                          <a:spcPts val="0"/>
                        </a:spcBef>
                        <a:spcAft>
                          <a:spcPts val="0"/>
                        </a:spcAft>
                        <a:buNone/>
                      </a:pPr>
                      <a:r>
                        <a:rPr lang="en-GB" sz="2000" b="1"/>
                        <a:t>Ich bin nach</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Geld verdient</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Länder gesehen</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Hilfsorganisation arbeiten</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Preise gewinnen</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r>
                        <a:rPr lang="en-GB" sz="2000" b="1"/>
                        <a:t>Afrika gefahren</a:t>
                      </a:r>
                      <a:endParaRPr sz="2000" b="1"/>
                    </a:p>
                  </a:txBody>
                  <a:tcPr marL="91450" marR="91450" marT="45725" marB="45725" anchor="ctr">
                    <a:solidFill>
                      <a:srgbClr val="DDEAF6"/>
                    </a:solidFill>
                  </a:tcPr>
                </a:tc>
                <a:extLst>
                  <a:ext uri="{0D108BD9-81ED-4DB2-BD59-A6C34878D82A}">
                    <a16:rowId xmlns:a16="http://schemas.microsoft.com/office/drawing/2014/main" val="10000"/>
                  </a:ext>
                </a:extLst>
              </a:tr>
              <a:tr h="896700">
                <a:tc>
                  <a:txBody>
                    <a:bodyPr/>
                    <a:lstStyle/>
                    <a:p>
                      <a:pPr marL="0" marR="0" lvl="0" indent="0" algn="ctr" rtl="0">
                        <a:spcBef>
                          <a:spcPts val="0"/>
                        </a:spcBef>
                        <a:spcAft>
                          <a:spcPts val="0"/>
                        </a:spcAft>
                        <a:buNone/>
                      </a:pPr>
                      <a:r>
                        <a:rPr lang="en-GB" sz="2000" b="1"/>
                        <a:t>Ich habe viele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extLst>
                  <a:ext uri="{0D108BD9-81ED-4DB2-BD59-A6C34878D82A}">
                    <a16:rowId xmlns:a16="http://schemas.microsoft.com/office/drawing/2014/main" val="10001"/>
                  </a:ext>
                </a:extLst>
              </a:tr>
              <a:tr h="896700">
                <a:tc>
                  <a:txBody>
                    <a:bodyPr/>
                    <a:lstStyle/>
                    <a:p>
                      <a:pPr marL="0" marR="0" lvl="0" indent="0" algn="ctr" rtl="0">
                        <a:spcBef>
                          <a:spcPts val="0"/>
                        </a:spcBef>
                        <a:spcAft>
                          <a:spcPts val="0"/>
                        </a:spcAft>
                        <a:buNone/>
                      </a:pPr>
                      <a:r>
                        <a:rPr lang="en-GB" sz="2000" b="1"/>
                        <a:t>Ich habe viel</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extLst>
                  <a:ext uri="{0D108BD9-81ED-4DB2-BD59-A6C34878D82A}">
                    <a16:rowId xmlns:a16="http://schemas.microsoft.com/office/drawing/2014/main" val="10002"/>
                  </a:ext>
                </a:extLst>
              </a:tr>
              <a:tr h="896700">
                <a:tc>
                  <a:txBody>
                    <a:bodyPr/>
                    <a:lstStyle/>
                    <a:p>
                      <a:pPr marL="0" marR="0" lvl="0" indent="0" algn="ctr" rtl="0">
                        <a:spcBef>
                          <a:spcPts val="0"/>
                        </a:spcBef>
                        <a:spcAft>
                          <a:spcPts val="0"/>
                        </a:spcAft>
                        <a:buNone/>
                      </a:pPr>
                      <a:r>
                        <a:rPr lang="en-GB" sz="2000" b="1"/>
                        <a:t>Ich werde viele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extLst>
                  <a:ext uri="{0D108BD9-81ED-4DB2-BD59-A6C34878D82A}">
                    <a16:rowId xmlns:a16="http://schemas.microsoft.com/office/drawing/2014/main" val="10003"/>
                  </a:ext>
                </a:extLst>
              </a:tr>
              <a:tr h="896700">
                <a:tc>
                  <a:txBody>
                    <a:bodyPr/>
                    <a:lstStyle/>
                    <a:p>
                      <a:pPr marL="0" marR="0" lvl="0" indent="0" algn="ctr" rtl="0">
                        <a:spcBef>
                          <a:spcPts val="0"/>
                        </a:spcBef>
                        <a:spcAft>
                          <a:spcPts val="0"/>
                        </a:spcAft>
                        <a:buNone/>
                      </a:pPr>
                      <a:r>
                        <a:rPr lang="en-GB" sz="2000" b="1"/>
                        <a:t>Ich werde f</a:t>
                      </a:r>
                      <a:r>
                        <a:rPr lang="en-GB" sz="2000" b="1">
                          <a:latin typeface="Calibri"/>
                          <a:ea typeface="Calibri"/>
                          <a:cs typeface="Calibri"/>
                          <a:sym typeface="Calibri"/>
                        </a:rPr>
                        <a:t>ü</a:t>
                      </a:r>
                      <a:r>
                        <a:rPr lang="en-GB" sz="2000" b="1"/>
                        <a:t>r eine</a:t>
                      </a:r>
                      <a:endParaRPr sz="2000" b="1"/>
                    </a:p>
                  </a:txBody>
                  <a:tcPr marL="91450" marR="91450" marT="45725" marB="45725" anchor="ctr">
                    <a:solidFill>
                      <a:srgbClr val="DDEAF6"/>
                    </a:solidFill>
                  </a:tcP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tc>
                  <a:txBody>
                    <a:bodyPr/>
                    <a:lstStyle/>
                    <a:p>
                      <a:pPr marL="0" marR="0" lvl="0" indent="0" algn="ctr" rtl="0">
                        <a:spcBef>
                          <a:spcPts val="0"/>
                        </a:spcBef>
                        <a:spcAft>
                          <a:spcPts val="0"/>
                        </a:spcAft>
                        <a:buNone/>
                      </a:pPr>
                      <a:endParaRPr sz="2800" b="1"/>
                    </a:p>
                  </a:txBody>
                  <a:tcPr marL="91450" marR="91450" marT="45725" marB="45725" anchor="ctr"/>
                </a:tc>
                <a:extLst>
                  <a:ext uri="{0D108BD9-81ED-4DB2-BD59-A6C34878D82A}">
                    <a16:rowId xmlns:a16="http://schemas.microsoft.com/office/drawing/2014/main" val="10004"/>
                  </a:ext>
                </a:extLst>
              </a:tr>
            </a:tbl>
          </a:graphicData>
        </a:graphic>
      </p:graphicFrame>
      <p:sp>
        <p:nvSpPr>
          <p:cNvPr id="298" name="Google Shape;298;p33"/>
          <p:cNvSpPr txBox="1"/>
          <p:nvPr/>
        </p:nvSpPr>
        <p:spPr>
          <a:xfrm>
            <a:off x="2109019" y="339213"/>
            <a:ext cx="796412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4800" b="1" u="sng">
                <a:solidFill>
                  <a:schemeClr val="dk1"/>
                </a:solidFill>
                <a:latin typeface="Calibri"/>
                <a:ea typeface="Calibri"/>
                <a:cs typeface="Calibri"/>
                <a:sym typeface="Calibri"/>
              </a:rPr>
              <a:t>Die Schiffe versenken</a:t>
            </a:r>
            <a:endParaRPr sz="4800" b="1" u="sng">
              <a:solidFill>
                <a:schemeClr val="dk1"/>
              </a:solidFill>
              <a:latin typeface="Calibri"/>
              <a:ea typeface="Calibri"/>
              <a:cs typeface="Calibri"/>
              <a:sym typeface="Calibri"/>
            </a:endParaRPr>
          </a:p>
        </p:txBody>
      </p:sp>
      <p:pic>
        <p:nvPicPr>
          <p:cNvPr id="299" name="Google Shape;299;p33"/>
          <p:cNvPicPr preferRelativeResize="0"/>
          <p:nvPr/>
        </p:nvPicPr>
        <p:blipFill rotWithShape="1">
          <a:blip r:embed="rId3">
            <a:alphaModFix/>
          </a:blip>
          <a:srcRect/>
          <a:stretch/>
        </p:blipFill>
        <p:spPr>
          <a:xfrm>
            <a:off x="9466129" y="208214"/>
            <a:ext cx="1214037" cy="1112808"/>
          </a:xfrm>
          <a:prstGeom prst="rect">
            <a:avLst/>
          </a:prstGeom>
          <a:noFill/>
          <a:ln>
            <a:noFill/>
          </a:ln>
        </p:spPr>
      </p:pic>
      <p:pic>
        <p:nvPicPr>
          <p:cNvPr id="300" name="Google Shape;300;p33"/>
          <p:cNvPicPr preferRelativeResize="0"/>
          <p:nvPr/>
        </p:nvPicPr>
        <p:blipFill rotWithShape="1">
          <a:blip r:embed="rId4">
            <a:alphaModFix/>
          </a:blip>
          <a:srcRect/>
          <a:stretch/>
        </p:blipFill>
        <p:spPr>
          <a:xfrm flipH="1">
            <a:off x="1456340" y="185055"/>
            <a:ext cx="1305357" cy="11128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0" y="1"/>
            <a:ext cx="2356338" cy="482678"/>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40"/>
              <a:buFont typeface="Calibri"/>
              <a:buNone/>
            </a:pPr>
            <a:r>
              <a:rPr lang="en-GB" sz="3240"/>
              <a:t>Ping-pong</a:t>
            </a:r>
            <a:endParaRPr/>
          </a:p>
        </p:txBody>
      </p:sp>
      <p:pic>
        <p:nvPicPr>
          <p:cNvPr id="307" name="Google Shape;307;p34"/>
          <p:cNvPicPr preferRelativeResize="0"/>
          <p:nvPr/>
        </p:nvPicPr>
        <p:blipFill rotWithShape="1">
          <a:blip r:embed="rId3">
            <a:alphaModFix/>
          </a:blip>
          <a:srcRect/>
          <a:stretch/>
        </p:blipFill>
        <p:spPr>
          <a:xfrm>
            <a:off x="2508251" y="1513"/>
            <a:ext cx="786581" cy="639888"/>
          </a:xfrm>
          <a:prstGeom prst="rect">
            <a:avLst/>
          </a:prstGeom>
          <a:noFill/>
          <a:ln>
            <a:noFill/>
          </a:ln>
        </p:spPr>
      </p:pic>
      <p:graphicFrame>
        <p:nvGraphicFramePr>
          <p:cNvPr id="308" name="Google Shape;308;p34"/>
          <p:cNvGraphicFramePr/>
          <p:nvPr/>
        </p:nvGraphicFramePr>
        <p:xfrm>
          <a:off x="119780" y="637265"/>
          <a:ext cx="3000000" cy="3000000"/>
        </p:xfrm>
        <a:graphic>
          <a:graphicData uri="http://schemas.openxmlformats.org/drawingml/2006/table">
            <a:tbl>
              <a:tblPr>
                <a:noFill/>
                <a:tableStyleId>{4BDB4949-DDFE-44B6-A5B3-891D0FDA812C}</a:tableStyleId>
              </a:tblPr>
              <a:tblGrid>
                <a:gridCol w="1963625">
                  <a:extLst>
                    <a:ext uri="{9D8B030D-6E8A-4147-A177-3AD203B41FA5}">
                      <a16:colId xmlns:a16="http://schemas.microsoft.com/office/drawing/2014/main" val="20000"/>
                    </a:ext>
                  </a:extLst>
                </a:gridCol>
                <a:gridCol w="3628300">
                  <a:extLst>
                    <a:ext uri="{9D8B030D-6E8A-4147-A177-3AD203B41FA5}">
                      <a16:colId xmlns:a16="http://schemas.microsoft.com/office/drawing/2014/main" val="20001"/>
                    </a:ext>
                  </a:extLst>
                </a:gridCol>
              </a:tblGrid>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travelled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seen many countries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viele Länder gesehen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earned lot of money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studied Biology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Biologie studiert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travelled to Africa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went to many dance studios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bin in viele Tanzstudios gegangen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had an accident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broke my arm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mir den Arm gebrochen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fell over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trained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viel trainiert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win many prizes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become a doctor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werde Arzt werden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work for an aid organisation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see many countries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werde viele Länder sehen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played Tennis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309" name="Google Shape;309;p34"/>
          <p:cNvSpPr txBox="1"/>
          <p:nvPr/>
        </p:nvSpPr>
        <p:spPr>
          <a:xfrm>
            <a:off x="3446745" y="0"/>
            <a:ext cx="14829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Person A</a:t>
            </a:r>
            <a:endParaRPr/>
          </a:p>
        </p:txBody>
      </p:sp>
      <p:sp>
        <p:nvSpPr>
          <p:cNvPr id="310" name="Google Shape;310;p34"/>
          <p:cNvSpPr txBox="1"/>
          <p:nvPr/>
        </p:nvSpPr>
        <p:spPr>
          <a:xfrm>
            <a:off x="6388918" y="1"/>
            <a:ext cx="2356338" cy="482678"/>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70000"/>
              </a:lnSpc>
              <a:spcBef>
                <a:spcPts val="0"/>
              </a:spcBef>
              <a:spcAft>
                <a:spcPts val="0"/>
              </a:spcAft>
              <a:buClr>
                <a:schemeClr val="dk1"/>
              </a:buClr>
              <a:buSzPts val="3240"/>
              <a:buFont typeface="Calibri"/>
              <a:buNone/>
            </a:pPr>
            <a:r>
              <a:rPr lang="en-GB" sz="3240">
                <a:solidFill>
                  <a:schemeClr val="dk1"/>
                </a:solidFill>
                <a:latin typeface="Calibri"/>
                <a:ea typeface="Calibri"/>
                <a:cs typeface="Calibri"/>
                <a:sym typeface="Calibri"/>
              </a:rPr>
              <a:t>Ping-pong</a:t>
            </a:r>
            <a:endParaRPr sz="3240">
              <a:solidFill>
                <a:schemeClr val="dk1"/>
              </a:solidFill>
              <a:latin typeface="Calibri"/>
              <a:ea typeface="Calibri"/>
              <a:cs typeface="Calibri"/>
              <a:sym typeface="Calibri"/>
            </a:endParaRPr>
          </a:p>
        </p:txBody>
      </p:sp>
      <p:pic>
        <p:nvPicPr>
          <p:cNvPr id="311" name="Google Shape;311;p34"/>
          <p:cNvPicPr preferRelativeResize="0"/>
          <p:nvPr/>
        </p:nvPicPr>
        <p:blipFill rotWithShape="1">
          <a:blip r:embed="rId3">
            <a:alphaModFix/>
          </a:blip>
          <a:srcRect/>
          <a:stretch/>
        </p:blipFill>
        <p:spPr>
          <a:xfrm>
            <a:off x="8897169" y="1513"/>
            <a:ext cx="786581" cy="639888"/>
          </a:xfrm>
          <a:prstGeom prst="rect">
            <a:avLst/>
          </a:prstGeom>
          <a:noFill/>
          <a:ln>
            <a:noFill/>
          </a:ln>
        </p:spPr>
      </p:pic>
      <p:graphicFrame>
        <p:nvGraphicFramePr>
          <p:cNvPr id="312" name="Google Shape;312;p34"/>
          <p:cNvGraphicFramePr/>
          <p:nvPr/>
        </p:nvGraphicFramePr>
        <p:xfrm>
          <a:off x="6480312" y="605515"/>
          <a:ext cx="3000000" cy="3000000"/>
        </p:xfrm>
        <a:graphic>
          <a:graphicData uri="http://schemas.openxmlformats.org/drawingml/2006/table">
            <a:tbl>
              <a:tblPr>
                <a:noFill/>
                <a:tableStyleId>{4BDB4949-DDFE-44B6-A5B3-891D0FDA812C}</a:tableStyleId>
              </a:tblPr>
              <a:tblGrid>
                <a:gridCol w="1963625">
                  <a:extLst>
                    <a:ext uri="{9D8B030D-6E8A-4147-A177-3AD203B41FA5}">
                      <a16:colId xmlns:a16="http://schemas.microsoft.com/office/drawing/2014/main" val="20000"/>
                    </a:ext>
                  </a:extLst>
                </a:gridCol>
                <a:gridCol w="3628300">
                  <a:extLst>
                    <a:ext uri="{9D8B030D-6E8A-4147-A177-3AD203B41FA5}">
                      <a16:colId xmlns:a16="http://schemas.microsoft.com/office/drawing/2014/main" val="20001"/>
                    </a:ext>
                  </a:extLst>
                </a:gridCol>
              </a:tblGrid>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travelled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viele Reisen gemacht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seen many countries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have earned lot of money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viel Geld verdient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studied Biology</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travelled to Africa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bin nach Afrika gefahren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went to many dance studios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had an accident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einen Unfall gehabt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broke my arm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fell over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bin heruntergefallen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trained a lot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win many prizes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viele Preise gewonnen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become a doctor</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work for an aid organisation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werde für eine Hilfsorganisation arbeiten</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will see many countries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410700">
                <a:tc>
                  <a:txBody>
                    <a:bodyPr/>
                    <a:lstStyle/>
                    <a:p>
                      <a:pPr marL="0" marR="0" lvl="0" indent="0" algn="l" rtl="0">
                        <a:lnSpc>
                          <a:spcPct val="107000"/>
                        </a:lnSpc>
                        <a:spcBef>
                          <a:spcPts val="0"/>
                        </a:spcBef>
                        <a:spcAft>
                          <a:spcPts val="0"/>
                        </a:spcAft>
                        <a:buNone/>
                      </a:pPr>
                      <a:r>
                        <a:rPr lang="en-GB" sz="1300" b="1">
                          <a:latin typeface="Comic Sans MS"/>
                          <a:ea typeface="Comic Sans MS"/>
                          <a:cs typeface="Comic Sans MS"/>
                          <a:sym typeface="Comic Sans MS"/>
                        </a:rPr>
                        <a:t>I played Tennis</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Ich habe Tennis gespielt</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313" name="Google Shape;313;p34"/>
          <p:cNvSpPr txBox="1"/>
          <p:nvPr/>
        </p:nvSpPr>
        <p:spPr>
          <a:xfrm>
            <a:off x="9835663" y="0"/>
            <a:ext cx="14829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Person B</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GB"/>
              <a:t>Receptive processing</a:t>
            </a:r>
            <a:endParaRPr/>
          </a:p>
        </p:txBody>
      </p:sp>
      <p:sp>
        <p:nvSpPr>
          <p:cNvPr id="320" name="Google Shape;320;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GB"/>
              <a:t>Activities for lessons 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subTitle" idx="1"/>
          </p:nvPr>
        </p:nvSpPr>
        <p:spPr>
          <a:xfrm>
            <a:off x="228600" y="266700"/>
            <a:ext cx="7924800" cy="6111239"/>
          </a:xfrm>
          <a:prstGeom prst="rect">
            <a:avLst/>
          </a:prstGeom>
          <a:solidFill>
            <a:srgbClr val="B3C6E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565150" lvl="0" indent="-514350" algn="l" rtl="0">
              <a:lnSpc>
                <a:spcPct val="90000"/>
              </a:lnSpc>
              <a:spcBef>
                <a:spcPts val="0"/>
              </a:spcBef>
              <a:spcAft>
                <a:spcPts val="0"/>
              </a:spcAft>
              <a:buClr>
                <a:schemeClr val="dk1"/>
              </a:buClr>
              <a:buSzPts val="3200"/>
              <a:buAutoNum type="arabicPeriod"/>
            </a:pPr>
            <a:r>
              <a:rPr lang="en-GB" sz="3200">
                <a:latin typeface="Comic Sans MS"/>
                <a:ea typeface="Comic Sans MS"/>
                <a:cs typeface="Comic Sans MS"/>
                <a:sym typeface="Comic Sans MS"/>
              </a:rPr>
              <a:t>I played Tennis</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studied Biology</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travelled to Africa</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have been to many dance studios</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have earned a lot of money</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will become a doctor</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will work for an aid organization</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will earn a lot of money</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have broken my arm</a:t>
            </a:r>
            <a:endParaRPr/>
          </a:p>
          <a:p>
            <a:pPr marL="565150" lvl="0" indent="-514350" algn="l" rtl="0">
              <a:lnSpc>
                <a:spcPct val="90000"/>
              </a:lnSpc>
              <a:spcBef>
                <a:spcPts val="1000"/>
              </a:spcBef>
              <a:spcAft>
                <a:spcPts val="0"/>
              </a:spcAft>
              <a:buClr>
                <a:schemeClr val="dk1"/>
              </a:buClr>
              <a:buSzPts val="3200"/>
              <a:buAutoNum type="arabicPeriod"/>
            </a:pPr>
            <a:r>
              <a:rPr lang="en-GB" sz="3200">
                <a:latin typeface="Comic Sans MS"/>
                <a:ea typeface="Comic Sans MS"/>
                <a:cs typeface="Comic Sans MS"/>
                <a:sym typeface="Comic Sans MS"/>
              </a:rPr>
              <a:t>I ate curry sausage</a:t>
            </a:r>
            <a:endParaRPr/>
          </a:p>
          <a:p>
            <a:pPr marL="565150" lvl="0" indent="-311150" algn="l" rtl="0">
              <a:lnSpc>
                <a:spcPct val="90000"/>
              </a:lnSpc>
              <a:spcBef>
                <a:spcPts val="1000"/>
              </a:spcBef>
              <a:spcAft>
                <a:spcPts val="0"/>
              </a:spcAft>
              <a:buClr>
                <a:schemeClr val="dk1"/>
              </a:buClr>
              <a:buSzPts val="3200"/>
              <a:buNone/>
            </a:pPr>
            <a:endParaRPr sz="3200">
              <a:latin typeface="Comic Sans MS"/>
              <a:ea typeface="Comic Sans MS"/>
              <a:cs typeface="Comic Sans MS"/>
              <a:sym typeface="Comic Sans MS"/>
            </a:endParaRPr>
          </a:p>
          <a:p>
            <a:pPr marL="565150" lvl="0" indent="-311150" algn="l" rtl="0">
              <a:lnSpc>
                <a:spcPct val="90000"/>
              </a:lnSpc>
              <a:spcBef>
                <a:spcPts val="1000"/>
              </a:spcBef>
              <a:spcAft>
                <a:spcPts val="0"/>
              </a:spcAft>
              <a:buClr>
                <a:schemeClr val="dk1"/>
              </a:buClr>
              <a:buSzPts val="3200"/>
              <a:buNone/>
            </a:pPr>
            <a:endParaRPr sz="3200">
              <a:latin typeface="Comic Sans MS"/>
              <a:ea typeface="Comic Sans MS"/>
              <a:cs typeface="Comic Sans MS"/>
              <a:sym typeface="Comic Sans MS"/>
            </a:endParaRPr>
          </a:p>
        </p:txBody>
      </p:sp>
      <p:pic>
        <p:nvPicPr>
          <p:cNvPr id="327" name="Google Shape;327;p36"/>
          <p:cNvPicPr preferRelativeResize="0"/>
          <p:nvPr/>
        </p:nvPicPr>
        <p:blipFill rotWithShape="1">
          <a:blip r:embed="rId3">
            <a:alphaModFix/>
          </a:blip>
          <a:srcRect/>
          <a:stretch/>
        </p:blipFill>
        <p:spPr>
          <a:xfrm>
            <a:off x="8591550" y="441063"/>
            <a:ext cx="3086100" cy="1987811"/>
          </a:xfrm>
          <a:prstGeom prst="rect">
            <a:avLst/>
          </a:prstGeom>
          <a:noFill/>
          <a:ln>
            <a:noFill/>
          </a:ln>
        </p:spPr>
      </p:pic>
      <p:sp>
        <p:nvSpPr>
          <p:cNvPr id="328" name="Google Shape;328;p36"/>
          <p:cNvSpPr txBox="1"/>
          <p:nvPr/>
        </p:nvSpPr>
        <p:spPr>
          <a:xfrm>
            <a:off x="8372475" y="3856493"/>
            <a:ext cx="3524250" cy="267765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Your teacher will read two possible translations for each sentence. You need to decide which one is correct.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p:nvPr/>
        </p:nvSpPr>
        <p:spPr>
          <a:xfrm>
            <a:off x="7345114" y="91160"/>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missing…</a:t>
            </a:r>
            <a:endParaRPr sz="5400" b="0" i="0" u="none" strike="noStrike" cap="none">
              <a:solidFill>
                <a:schemeClr val="dk1"/>
              </a:solidFill>
              <a:latin typeface="Calibri"/>
              <a:ea typeface="Calibri"/>
              <a:cs typeface="Calibri"/>
              <a:sym typeface="Calibri"/>
            </a:endParaRPr>
          </a:p>
        </p:txBody>
      </p:sp>
      <p:sp>
        <p:nvSpPr>
          <p:cNvPr id="335" name="Google Shape;335;p37"/>
          <p:cNvSpPr txBox="1"/>
          <p:nvPr/>
        </p:nvSpPr>
        <p:spPr>
          <a:xfrm>
            <a:off x="171450" y="2372319"/>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just" rtl="0">
              <a:lnSpc>
                <a:spcPct val="90000"/>
              </a:lnSpc>
              <a:spcBef>
                <a:spcPts val="1000"/>
              </a:spcBef>
              <a:spcAft>
                <a:spcPts val="0"/>
              </a:spcAft>
              <a:buClr>
                <a:schemeClr val="dk1"/>
              </a:buClr>
              <a:buSzPts val="2400"/>
              <a:buFont typeface="Arial"/>
              <a:buNone/>
            </a:pPr>
            <a:r>
              <a:rPr lang="en-GB" sz="2220" b="0" i="0" u="none" strike="noStrike" cap="none">
                <a:solidFill>
                  <a:schemeClr val="dk1"/>
                </a:solidFill>
                <a:latin typeface="Calibri"/>
                <a:ea typeface="Calibri"/>
                <a:cs typeface="Calibri"/>
                <a:sym typeface="Calibri"/>
              </a:rPr>
              <a:t>Guten Tag, ich </a:t>
            </a:r>
            <a:r>
              <a:rPr lang="en-GB" sz="2220">
                <a:solidFill>
                  <a:schemeClr val="dk1"/>
                </a:solidFill>
                <a:latin typeface="Calibri"/>
                <a:ea typeface="Calibri"/>
                <a:cs typeface="Calibri"/>
                <a:sym typeface="Calibri"/>
              </a:rPr>
              <a:t>heiße</a:t>
            </a:r>
            <a:r>
              <a:rPr lang="en-GB" sz="2220" b="0" i="0" u="none" strike="noStrike" cap="none">
                <a:solidFill>
                  <a:schemeClr val="dk1"/>
                </a:solidFill>
                <a:latin typeface="Calibri"/>
                <a:ea typeface="Calibri"/>
                <a:cs typeface="Calibri"/>
                <a:sym typeface="Calibri"/>
              </a:rPr>
              <a:t> Timo und ich habe auch viel in meinem gemacht. Ich bin nach Afrika gefahren und habe für eine Hilfsorganisation. Ich habe jeden Tag mit Kindern gearbeitet und wir haben oft </a:t>
            </a:r>
            <a:r>
              <a:rPr lang="en-GB" sz="2220">
                <a:solidFill>
                  <a:schemeClr val="dk1"/>
                </a:solidFill>
                <a:latin typeface="Calibri"/>
                <a:ea typeface="Calibri"/>
                <a:cs typeface="Calibri"/>
                <a:sym typeface="Calibri"/>
              </a:rPr>
              <a:t>Fußball</a:t>
            </a:r>
            <a:r>
              <a:rPr lang="en-GB" sz="2220" b="0" i="0" u="none" strike="noStrike" cap="none">
                <a:solidFill>
                  <a:schemeClr val="dk1"/>
                </a:solidFill>
                <a:latin typeface="Calibri"/>
                <a:ea typeface="Calibri"/>
                <a:cs typeface="Calibri"/>
                <a:sym typeface="Calibri"/>
              </a:rPr>
              <a:t> gespielt. Es war toll. Ich liebe Afrika, weil es warm.</a:t>
            </a:r>
            <a:endParaRPr sz="2220" b="0" i="0" u="none" strike="noStrike" cap="none">
              <a:solidFill>
                <a:schemeClr val="dk1"/>
              </a:solidFill>
              <a:latin typeface="Calibri"/>
              <a:ea typeface="Calibri"/>
              <a:cs typeface="Calibri"/>
              <a:sym typeface="Calibri"/>
            </a:endParaRPr>
          </a:p>
        </p:txBody>
      </p:sp>
      <p:sp>
        <p:nvSpPr>
          <p:cNvPr id="336" name="Google Shape;336;p37"/>
          <p:cNvSpPr txBox="1"/>
          <p:nvPr/>
        </p:nvSpPr>
        <p:spPr>
          <a:xfrm>
            <a:off x="171450" y="3755643"/>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400"/>
              <a:buFont typeface="Arial"/>
              <a:buNone/>
            </a:pPr>
            <a:r>
              <a:rPr lang="en-GB" sz="2400" b="0" i="0" u="none" strike="noStrike" cap="none">
                <a:solidFill>
                  <a:schemeClr val="dk1"/>
                </a:solidFill>
                <a:latin typeface="Calibri"/>
                <a:ea typeface="Calibri"/>
                <a:cs typeface="Calibri"/>
                <a:sym typeface="Calibri"/>
              </a:rPr>
              <a:t>Hallo, Julia hier. Ich bin Jahr ins Krankenhaus gekommen. Ich bin vom Rad gefallen und habe mir das verletzt. Es hat sehr weh getan. Ich bin sehr sportlich und für einen Monat kein Sport machen. Wie schade!!!</a:t>
            </a:r>
            <a:endParaRPr sz="2400" b="0" i="0" u="none" strike="noStrike" cap="none">
              <a:solidFill>
                <a:schemeClr val="dk1"/>
              </a:solidFill>
              <a:latin typeface="Calibri"/>
              <a:ea typeface="Calibri"/>
              <a:cs typeface="Calibri"/>
              <a:sym typeface="Calibri"/>
            </a:endParaRPr>
          </a:p>
        </p:txBody>
      </p:sp>
      <p:sp>
        <p:nvSpPr>
          <p:cNvPr id="337" name="Google Shape;337;p37"/>
          <p:cNvSpPr txBox="1"/>
          <p:nvPr/>
        </p:nvSpPr>
        <p:spPr>
          <a:xfrm>
            <a:off x="171450" y="5138966"/>
            <a:ext cx="11364664" cy="154318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2400" b="0" i="0" u="none" strike="noStrike" cap="none">
                <a:solidFill>
                  <a:schemeClr val="dk1"/>
                </a:solidFill>
                <a:latin typeface="Calibri"/>
                <a:ea typeface="Calibri"/>
                <a:cs typeface="Calibri"/>
                <a:sym typeface="Calibri"/>
              </a:rPr>
              <a:t>Hi, ich </a:t>
            </a:r>
            <a:r>
              <a:rPr lang="en-GB" sz="2400">
                <a:solidFill>
                  <a:schemeClr val="dk1"/>
                </a:solidFill>
                <a:latin typeface="Calibri"/>
                <a:ea typeface="Calibri"/>
                <a:cs typeface="Calibri"/>
                <a:sym typeface="Calibri"/>
              </a:rPr>
              <a:t>heiße</a:t>
            </a:r>
            <a:r>
              <a:rPr lang="en-GB" sz="2400" b="0" i="0" u="none" strike="noStrike" cap="none">
                <a:solidFill>
                  <a:schemeClr val="dk1"/>
                </a:solidFill>
                <a:latin typeface="Calibri"/>
                <a:ea typeface="Calibri"/>
                <a:cs typeface="Calibri"/>
                <a:sym typeface="Calibri"/>
              </a:rPr>
              <a:t> Markus und ich wohne in Österreich. Ich habe mit meinen Freunden in einer Band Gitarre. In Zukunft ich an der Uni Musik studieren und Musiker werden. Ich finde Musik sehr wichtig und mein ist Clueso, weil seine Musik sehr </a:t>
            </a:r>
            <a:r>
              <a:rPr lang="en-GB" sz="2400">
                <a:solidFill>
                  <a:schemeClr val="dk1"/>
                </a:solidFill>
                <a:latin typeface="Calibri"/>
                <a:ea typeface="Calibri"/>
                <a:cs typeface="Calibri"/>
                <a:sym typeface="Calibri"/>
              </a:rPr>
              <a:t>rhythmisch</a:t>
            </a:r>
            <a:r>
              <a:rPr lang="en-GB" sz="2400" b="0" i="0" u="none" strike="noStrike" cap="none">
                <a:solidFill>
                  <a:schemeClr val="dk1"/>
                </a:solidFill>
                <a:latin typeface="Calibri"/>
                <a:ea typeface="Calibri"/>
                <a:cs typeface="Calibri"/>
                <a:sym typeface="Calibri"/>
              </a:rPr>
              <a:t> ist.</a:t>
            </a:r>
            <a:endParaRPr sz="2400" b="0" i="0" u="none" strike="noStrike" cap="none">
              <a:solidFill>
                <a:schemeClr val="dk1"/>
              </a:solidFill>
              <a:latin typeface="Calibri"/>
              <a:ea typeface="Calibri"/>
              <a:cs typeface="Calibri"/>
              <a:sym typeface="Calibri"/>
            </a:endParaRPr>
          </a:p>
        </p:txBody>
      </p:sp>
      <p:pic>
        <p:nvPicPr>
          <p:cNvPr id="338" name="Google Shape;338;p37"/>
          <p:cNvPicPr preferRelativeResize="0"/>
          <p:nvPr/>
        </p:nvPicPr>
        <p:blipFill rotWithShape="1">
          <a:blip r:embed="rId3">
            <a:alphaModFix/>
          </a:blip>
          <a:srcRect/>
          <a:stretch/>
        </p:blipFill>
        <p:spPr>
          <a:xfrm>
            <a:off x="-406428" y="12045"/>
            <a:ext cx="2863878" cy="1610931"/>
          </a:xfrm>
          <a:prstGeom prst="rect">
            <a:avLst/>
          </a:prstGeom>
          <a:noFill/>
          <a:ln>
            <a:noFill/>
          </a:ln>
        </p:spPr>
      </p:pic>
      <p:sp>
        <p:nvSpPr>
          <p:cNvPr id="339" name="Google Shape;339;p37"/>
          <p:cNvSpPr txBox="1"/>
          <p:nvPr/>
        </p:nvSpPr>
        <p:spPr>
          <a:xfrm>
            <a:off x="2016976" y="1053625"/>
            <a:ext cx="9519138"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GB" sz="2400">
                <a:solidFill>
                  <a:schemeClr val="dk1"/>
                </a:solidFill>
                <a:latin typeface="Calibri"/>
                <a:ea typeface="Calibri"/>
                <a:cs typeface="Calibri"/>
                <a:sym typeface="Calibri"/>
              </a:rPr>
              <a:t>Hallo, ich </a:t>
            </a:r>
            <a:r>
              <a:rPr lang="en-GB" sz="1800">
                <a:solidFill>
                  <a:schemeClr val="dk1"/>
                </a:solidFill>
                <a:latin typeface="Comic Sans MS"/>
                <a:ea typeface="Comic Sans MS"/>
                <a:cs typeface="Comic Sans MS"/>
                <a:sym typeface="Comic Sans MS"/>
              </a:rPr>
              <a:t>heiße</a:t>
            </a:r>
            <a:r>
              <a:rPr lang="en-GB" sz="2400">
                <a:solidFill>
                  <a:schemeClr val="dk1"/>
                </a:solidFill>
                <a:latin typeface="Calibri"/>
                <a:ea typeface="Calibri"/>
                <a:cs typeface="Calibri"/>
                <a:sym typeface="Calibri"/>
              </a:rPr>
              <a:t> Babs und ich habe viel in meinem Leben. Ich habe viel Tennis gespielt und auch viele Länder gesehen. Ich auch viele Preise gewonnen aber letztes habe ich mir den Arm gebrochen! Aua!!!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p:nvPr/>
        </p:nvSpPr>
        <p:spPr>
          <a:xfrm>
            <a:off x="7345114" y="91160"/>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missing…</a:t>
            </a:r>
            <a:endParaRPr sz="5400" b="0" i="0" u="none" strike="noStrike" cap="none">
              <a:solidFill>
                <a:schemeClr val="dk1"/>
              </a:solidFill>
              <a:latin typeface="Calibri"/>
              <a:ea typeface="Calibri"/>
              <a:cs typeface="Calibri"/>
              <a:sym typeface="Calibri"/>
            </a:endParaRPr>
          </a:p>
        </p:txBody>
      </p:sp>
      <p:sp>
        <p:nvSpPr>
          <p:cNvPr id="346" name="Google Shape;346;p38"/>
          <p:cNvSpPr txBox="1"/>
          <p:nvPr/>
        </p:nvSpPr>
        <p:spPr>
          <a:xfrm>
            <a:off x="171450" y="2372319"/>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just" rtl="0">
              <a:lnSpc>
                <a:spcPct val="90000"/>
              </a:lnSpc>
              <a:spcBef>
                <a:spcPts val="1000"/>
              </a:spcBef>
              <a:spcAft>
                <a:spcPts val="0"/>
              </a:spcAft>
              <a:buClr>
                <a:schemeClr val="dk1"/>
              </a:buClr>
              <a:buSzPts val="2400"/>
              <a:buFont typeface="Arial"/>
              <a:buNone/>
            </a:pPr>
            <a:r>
              <a:rPr lang="en-GB" sz="2220" b="0" i="0" u="none" strike="noStrike" cap="none">
                <a:solidFill>
                  <a:schemeClr val="dk1"/>
                </a:solidFill>
                <a:latin typeface="Calibri"/>
                <a:ea typeface="Calibri"/>
                <a:cs typeface="Calibri"/>
                <a:sym typeface="Calibri"/>
              </a:rPr>
              <a:t>Guten Tag, ich </a:t>
            </a:r>
            <a:r>
              <a:rPr lang="en-GB" sz="2220">
                <a:solidFill>
                  <a:schemeClr val="dk1"/>
                </a:solidFill>
                <a:latin typeface="Calibri"/>
                <a:ea typeface="Calibri"/>
                <a:cs typeface="Calibri"/>
                <a:sym typeface="Calibri"/>
              </a:rPr>
              <a:t>heiße</a:t>
            </a:r>
            <a:r>
              <a:rPr lang="en-GB" sz="2220" b="0" i="0" u="none" strike="noStrike" cap="none">
                <a:solidFill>
                  <a:schemeClr val="dk1"/>
                </a:solidFill>
                <a:latin typeface="Calibri"/>
                <a:ea typeface="Calibri"/>
                <a:cs typeface="Calibri"/>
                <a:sym typeface="Calibri"/>
              </a:rPr>
              <a:t> Timo und ich habe auch viel in meinem </a:t>
            </a:r>
            <a:r>
              <a:rPr lang="en-GB" sz="2220" b="0" i="0" u="none" strike="noStrike" cap="none">
                <a:solidFill>
                  <a:srgbClr val="FF0000"/>
                </a:solidFill>
                <a:latin typeface="Calibri"/>
                <a:ea typeface="Calibri"/>
                <a:cs typeface="Calibri"/>
                <a:sym typeface="Calibri"/>
              </a:rPr>
              <a:t>Leben</a:t>
            </a:r>
            <a:r>
              <a:rPr lang="en-GB" sz="2220" b="0" i="0" u="none" strike="noStrike" cap="none">
                <a:solidFill>
                  <a:schemeClr val="dk1"/>
                </a:solidFill>
                <a:latin typeface="Calibri"/>
                <a:ea typeface="Calibri"/>
                <a:cs typeface="Calibri"/>
                <a:sym typeface="Calibri"/>
              </a:rPr>
              <a:t> gemacht. Ich bin nach Afrika gefahren und habe für eine Hilfsorganisation </a:t>
            </a:r>
            <a:r>
              <a:rPr lang="en-GB" sz="2220" b="0" i="0" u="none" strike="noStrike" cap="none">
                <a:solidFill>
                  <a:srgbClr val="FF0000"/>
                </a:solidFill>
                <a:latin typeface="Calibri"/>
                <a:ea typeface="Calibri"/>
                <a:cs typeface="Calibri"/>
                <a:sym typeface="Calibri"/>
              </a:rPr>
              <a:t>gearbeitet</a:t>
            </a:r>
            <a:r>
              <a:rPr lang="en-GB" sz="2220" b="0" i="0" u="none" strike="noStrike" cap="none">
                <a:solidFill>
                  <a:schemeClr val="dk1"/>
                </a:solidFill>
                <a:latin typeface="Calibri"/>
                <a:ea typeface="Calibri"/>
                <a:cs typeface="Calibri"/>
                <a:sym typeface="Calibri"/>
              </a:rPr>
              <a:t>. Ich habe jeden Tag mit Kindern gearbeitet und wir haben oft </a:t>
            </a:r>
            <a:r>
              <a:rPr lang="en-GB" sz="2220">
                <a:solidFill>
                  <a:schemeClr val="dk1"/>
                </a:solidFill>
                <a:latin typeface="Calibri"/>
                <a:ea typeface="Calibri"/>
                <a:cs typeface="Calibri"/>
                <a:sym typeface="Calibri"/>
              </a:rPr>
              <a:t>Fußball</a:t>
            </a:r>
            <a:r>
              <a:rPr lang="en-GB" sz="2220" b="0" i="0" u="none" strike="noStrike" cap="none">
                <a:solidFill>
                  <a:schemeClr val="dk1"/>
                </a:solidFill>
                <a:latin typeface="Calibri"/>
                <a:ea typeface="Calibri"/>
                <a:cs typeface="Calibri"/>
                <a:sym typeface="Calibri"/>
              </a:rPr>
              <a:t> gespielt. Es war toll. Ich liebe Afrika, weil es warm </a:t>
            </a:r>
            <a:r>
              <a:rPr lang="en-GB" sz="2220" b="0" i="0" u="none" strike="noStrike" cap="none">
                <a:solidFill>
                  <a:srgbClr val="FF0000"/>
                </a:solidFill>
                <a:latin typeface="Calibri"/>
                <a:ea typeface="Calibri"/>
                <a:cs typeface="Calibri"/>
                <a:sym typeface="Calibri"/>
              </a:rPr>
              <a:t>ist.</a:t>
            </a:r>
            <a:endParaRPr sz="2220" b="0" i="0" u="none" strike="noStrike" cap="none">
              <a:solidFill>
                <a:srgbClr val="FF0000"/>
              </a:solidFill>
              <a:latin typeface="Calibri"/>
              <a:ea typeface="Calibri"/>
              <a:cs typeface="Calibri"/>
              <a:sym typeface="Calibri"/>
            </a:endParaRPr>
          </a:p>
        </p:txBody>
      </p:sp>
      <p:sp>
        <p:nvSpPr>
          <p:cNvPr id="347" name="Google Shape;347;p38"/>
          <p:cNvSpPr txBox="1"/>
          <p:nvPr/>
        </p:nvSpPr>
        <p:spPr>
          <a:xfrm>
            <a:off x="171450" y="3755643"/>
            <a:ext cx="11364664"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400"/>
              <a:buFont typeface="Arial"/>
              <a:buNone/>
            </a:pPr>
            <a:r>
              <a:rPr lang="en-GB" sz="2400" b="0" i="0" u="none" strike="noStrike" cap="none">
                <a:solidFill>
                  <a:schemeClr val="dk1"/>
                </a:solidFill>
                <a:latin typeface="Calibri"/>
                <a:ea typeface="Calibri"/>
                <a:cs typeface="Calibri"/>
                <a:sym typeface="Calibri"/>
              </a:rPr>
              <a:t>Hallo, Julia hier. Ich bin </a:t>
            </a:r>
            <a:r>
              <a:rPr lang="en-GB" sz="2400" b="0" i="0" u="none" strike="noStrike" cap="none">
                <a:solidFill>
                  <a:srgbClr val="FF0000"/>
                </a:solidFill>
                <a:latin typeface="Calibri"/>
                <a:ea typeface="Calibri"/>
                <a:cs typeface="Calibri"/>
                <a:sym typeface="Calibri"/>
              </a:rPr>
              <a:t>letztes</a:t>
            </a:r>
            <a:r>
              <a:rPr lang="en-GB" sz="2400" b="0" i="0" u="none" strike="noStrike" cap="none">
                <a:solidFill>
                  <a:schemeClr val="dk1"/>
                </a:solidFill>
                <a:latin typeface="Calibri"/>
                <a:ea typeface="Calibri"/>
                <a:cs typeface="Calibri"/>
                <a:sym typeface="Calibri"/>
              </a:rPr>
              <a:t> Jahr ins Krankenhaus gekommen. Ich bin vom Rad gefallen und habe mir das </a:t>
            </a:r>
            <a:r>
              <a:rPr lang="en-GB" sz="2400" b="0" i="0" u="none" strike="noStrike" cap="none">
                <a:solidFill>
                  <a:srgbClr val="FF0000"/>
                </a:solidFill>
                <a:latin typeface="Calibri"/>
                <a:ea typeface="Calibri"/>
                <a:cs typeface="Calibri"/>
                <a:sym typeface="Calibri"/>
              </a:rPr>
              <a:t>Bein</a:t>
            </a:r>
            <a:r>
              <a:rPr lang="en-GB" sz="2400" b="0" i="0" u="none" strike="noStrike" cap="none">
                <a:solidFill>
                  <a:schemeClr val="dk1"/>
                </a:solidFill>
                <a:latin typeface="Calibri"/>
                <a:ea typeface="Calibri"/>
                <a:cs typeface="Calibri"/>
                <a:sym typeface="Calibri"/>
              </a:rPr>
              <a:t> verletzt. Es hat sehr weh getan. Ich bin sehr sportlich und </a:t>
            </a:r>
            <a:r>
              <a:rPr lang="en-GB" sz="2400" b="0" i="0" u="none" strike="noStrike" cap="none">
                <a:solidFill>
                  <a:srgbClr val="FF0000"/>
                </a:solidFill>
                <a:latin typeface="Calibri"/>
                <a:ea typeface="Calibri"/>
                <a:cs typeface="Calibri"/>
                <a:sym typeface="Calibri"/>
              </a:rPr>
              <a:t>konnte</a:t>
            </a:r>
            <a:r>
              <a:rPr lang="en-GB" sz="2400" b="0" i="0" u="none" strike="noStrike" cap="none">
                <a:solidFill>
                  <a:schemeClr val="dk1"/>
                </a:solidFill>
                <a:latin typeface="Calibri"/>
                <a:ea typeface="Calibri"/>
                <a:cs typeface="Calibri"/>
                <a:sym typeface="Calibri"/>
              </a:rPr>
              <a:t> für einen Monat kein Sport machen. Wie schade!!!</a:t>
            </a:r>
            <a:endParaRPr sz="2400" b="0" i="0" u="none" strike="noStrike" cap="none">
              <a:solidFill>
                <a:schemeClr val="dk1"/>
              </a:solidFill>
              <a:latin typeface="Calibri"/>
              <a:ea typeface="Calibri"/>
              <a:cs typeface="Calibri"/>
              <a:sym typeface="Calibri"/>
            </a:endParaRPr>
          </a:p>
        </p:txBody>
      </p:sp>
      <p:sp>
        <p:nvSpPr>
          <p:cNvPr id="348" name="Google Shape;348;p38"/>
          <p:cNvSpPr txBox="1"/>
          <p:nvPr/>
        </p:nvSpPr>
        <p:spPr>
          <a:xfrm>
            <a:off x="171450" y="5138966"/>
            <a:ext cx="11364664" cy="154318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400"/>
              <a:buFont typeface="Arial"/>
              <a:buNone/>
            </a:pPr>
            <a:r>
              <a:rPr lang="en-GB" sz="2400" b="0" i="0" u="none" strike="noStrike" cap="none">
                <a:solidFill>
                  <a:schemeClr val="dk1"/>
                </a:solidFill>
                <a:latin typeface="Calibri"/>
                <a:ea typeface="Calibri"/>
                <a:cs typeface="Calibri"/>
                <a:sym typeface="Calibri"/>
              </a:rPr>
              <a:t>Hi, ich </a:t>
            </a:r>
            <a:r>
              <a:rPr lang="en-GB" sz="2400">
                <a:solidFill>
                  <a:schemeClr val="dk1"/>
                </a:solidFill>
                <a:latin typeface="Calibri"/>
                <a:ea typeface="Calibri"/>
                <a:cs typeface="Calibri"/>
                <a:sym typeface="Calibri"/>
              </a:rPr>
              <a:t>heiße</a:t>
            </a:r>
            <a:r>
              <a:rPr lang="en-GB" sz="2400" b="0" i="0" u="none" strike="noStrike" cap="none">
                <a:solidFill>
                  <a:schemeClr val="dk1"/>
                </a:solidFill>
                <a:latin typeface="Calibri"/>
                <a:ea typeface="Calibri"/>
                <a:cs typeface="Calibri"/>
                <a:sym typeface="Calibri"/>
              </a:rPr>
              <a:t> Markus und ich wohne in Österreich. Ich habe </a:t>
            </a:r>
            <a:r>
              <a:rPr lang="en-GB" sz="2400" b="0" i="0" u="none" strike="noStrike" cap="none">
                <a:solidFill>
                  <a:srgbClr val="FF0000"/>
                </a:solidFill>
                <a:latin typeface="Calibri"/>
                <a:ea typeface="Calibri"/>
                <a:cs typeface="Calibri"/>
                <a:sym typeface="Calibri"/>
              </a:rPr>
              <a:t>gestern</a:t>
            </a:r>
            <a:r>
              <a:rPr lang="en-GB" sz="2400" b="0" i="0" u="none" strike="noStrike" cap="none">
                <a:solidFill>
                  <a:schemeClr val="dk1"/>
                </a:solidFill>
                <a:latin typeface="Calibri"/>
                <a:ea typeface="Calibri"/>
                <a:cs typeface="Calibri"/>
                <a:sym typeface="Calibri"/>
              </a:rPr>
              <a:t> mit meinen Freunden in einer Band Gitarre </a:t>
            </a:r>
            <a:r>
              <a:rPr lang="en-GB" sz="2400" b="0" i="0" u="none" strike="noStrike" cap="none">
                <a:solidFill>
                  <a:srgbClr val="FF0000"/>
                </a:solidFill>
                <a:latin typeface="Calibri"/>
                <a:ea typeface="Calibri"/>
                <a:cs typeface="Calibri"/>
                <a:sym typeface="Calibri"/>
              </a:rPr>
              <a:t>gespiel</a:t>
            </a:r>
            <a:r>
              <a:rPr lang="en-GB" sz="2400" b="0" i="0" u="none" strike="noStrike" cap="none">
                <a:solidFill>
                  <a:schemeClr val="dk1"/>
                </a:solidFill>
                <a:latin typeface="Calibri"/>
                <a:ea typeface="Calibri"/>
                <a:cs typeface="Calibri"/>
                <a:sym typeface="Calibri"/>
              </a:rPr>
              <a:t>t. In Zukunft </a:t>
            </a:r>
            <a:r>
              <a:rPr lang="en-GB" sz="2400" b="0" i="0" u="none" strike="noStrike" cap="none">
                <a:solidFill>
                  <a:srgbClr val="FF0000"/>
                </a:solidFill>
                <a:latin typeface="Calibri"/>
                <a:ea typeface="Calibri"/>
                <a:cs typeface="Calibri"/>
                <a:sym typeface="Calibri"/>
              </a:rPr>
              <a:t>werde</a:t>
            </a:r>
            <a:r>
              <a:rPr lang="en-GB" sz="2400" b="0" i="0" u="none" strike="noStrike" cap="none">
                <a:solidFill>
                  <a:schemeClr val="dk1"/>
                </a:solidFill>
                <a:latin typeface="Calibri"/>
                <a:ea typeface="Calibri"/>
                <a:cs typeface="Calibri"/>
                <a:sym typeface="Calibri"/>
              </a:rPr>
              <a:t> ich an der Uni Musik studieren und Musiker werden. Ich finde Musik sehr wichtig und mein </a:t>
            </a:r>
            <a:r>
              <a:rPr lang="en-GB" sz="2400" b="0" i="0" u="none" strike="noStrike" cap="none">
                <a:solidFill>
                  <a:srgbClr val="FF0000"/>
                </a:solidFill>
                <a:latin typeface="Calibri"/>
                <a:ea typeface="Calibri"/>
                <a:cs typeface="Calibri"/>
                <a:sym typeface="Calibri"/>
              </a:rPr>
              <a:t>Vorbild</a:t>
            </a:r>
            <a:r>
              <a:rPr lang="en-GB" sz="2400" b="0" i="0" u="none" strike="noStrike" cap="none">
                <a:solidFill>
                  <a:schemeClr val="dk1"/>
                </a:solidFill>
                <a:latin typeface="Calibri"/>
                <a:ea typeface="Calibri"/>
                <a:cs typeface="Calibri"/>
                <a:sym typeface="Calibri"/>
              </a:rPr>
              <a:t> ist Clueso, weil seine Musik sehr rhytmisch ist.</a:t>
            </a:r>
            <a:endParaRPr sz="2400" b="0" i="0" u="none" strike="noStrike" cap="none">
              <a:solidFill>
                <a:schemeClr val="dk1"/>
              </a:solidFill>
              <a:latin typeface="Calibri"/>
              <a:ea typeface="Calibri"/>
              <a:cs typeface="Calibri"/>
              <a:sym typeface="Calibri"/>
            </a:endParaRPr>
          </a:p>
        </p:txBody>
      </p:sp>
      <p:sp>
        <p:nvSpPr>
          <p:cNvPr id="349" name="Google Shape;349;p38"/>
          <p:cNvSpPr txBox="1">
            <a:spLocks noGrp="1"/>
          </p:cNvSpPr>
          <p:nvPr>
            <p:ph type="subTitle" idx="1"/>
          </p:nvPr>
        </p:nvSpPr>
        <p:spPr>
          <a:xfrm>
            <a:off x="2016976" y="988996"/>
            <a:ext cx="9519138" cy="119938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220"/>
              <a:buNone/>
            </a:pPr>
            <a:r>
              <a:rPr lang="en-GB" sz="2220"/>
              <a:t>Hallo, ich </a:t>
            </a:r>
            <a:r>
              <a:rPr lang="en-GB" sz="1800">
                <a:latin typeface="Comic Sans MS"/>
                <a:ea typeface="Comic Sans MS"/>
                <a:cs typeface="Comic Sans MS"/>
                <a:sym typeface="Comic Sans MS"/>
              </a:rPr>
              <a:t>heiße</a:t>
            </a:r>
            <a:r>
              <a:rPr lang="en-GB" sz="2220"/>
              <a:t> Babs und ich habe viel in meinem Leben </a:t>
            </a:r>
            <a:r>
              <a:rPr lang="en-GB" sz="2220">
                <a:solidFill>
                  <a:srgbClr val="FF0000"/>
                </a:solidFill>
              </a:rPr>
              <a:t>gemacht</a:t>
            </a:r>
            <a:r>
              <a:rPr lang="en-GB" sz="2220"/>
              <a:t>. Ich habe viel Tennis gespielt und auch viele Länder gesehen. Ich </a:t>
            </a:r>
            <a:r>
              <a:rPr lang="en-GB" sz="2220">
                <a:solidFill>
                  <a:srgbClr val="FF0000"/>
                </a:solidFill>
              </a:rPr>
              <a:t>habe</a:t>
            </a:r>
            <a:r>
              <a:rPr lang="en-GB" sz="2220"/>
              <a:t> auch viele Preise gewonnen aber letztes </a:t>
            </a:r>
            <a:r>
              <a:rPr lang="en-GB" sz="2220">
                <a:solidFill>
                  <a:srgbClr val="FF0000"/>
                </a:solidFill>
              </a:rPr>
              <a:t>Jahr</a:t>
            </a:r>
            <a:r>
              <a:rPr lang="en-GB" sz="2220"/>
              <a:t> habe ich mir den Arm gebrochen! Aua!!!</a:t>
            </a:r>
            <a:endParaRPr/>
          </a:p>
        </p:txBody>
      </p:sp>
      <p:sp>
        <p:nvSpPr>
          <p:cNvPr id="350" name="Google Shape;350;p38"/>
          <p:cNvSpPr/>
          <p:nvPr/>
        </p:nvSpPr>
        <p:spPr>
          <a:xfrm rot="-1740030">
            <a:off x="-132626" y="274614"/>
            <a:ext cx="2266110" cy="139446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b="1" i="1" u="sng">
                <a:solidFill>
                  <a:schemeClr val="lt1"/>
                </a:solidFill>
                <a:latin typeface="Baumans"/>
                <a:ea typeface="Baumans"/>
                <a:cs typeface="Baumans"/>
                <a:sym typeface="Baumans"/>
              </a:rPr>
              <a:t>Antworten</a:t>
            </a:r>
            <a:endParaRPr sz="2400" b="1" i="1" u="sng">
              <a:solidFill>
                <a:schemeClr val="lt1"/>
              </a:solidFill>
              <a:latin typeface="Baumans"/>
              <a:ea typeface="Baumans"/>
              <a:cs typeface="Baumans"/>
              <a:sym typeface="Baum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subTitle" idx="1"/>
          </p:nvPr>
        </p:nvSpPr>
        <p:spPr>
          <a:xfrm>
            <a:off x="3936023" y="692947"/>
            <a:ext cx="7757746" cy="13334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1942"/>
              <a:buNone/>
            </a:pPr>
            <a:r>
              <a:rPr lang="en-GB" sz="1942">
                <a:latin typeface="Comic Sans MS"/>
                <a:ea typeface="Comic Sans MS"/>
                <a:cs typeface="Comic Sans MS"/>
                <a:sym typeface="Comic Sans MS"/>
              </a:rPr>
              <a:t>Guten Tag, ich heiße Timo und ich habe auch wenig in meinem Leben gemacht. Ich bin nach Asien gefahren und habe für eine Hilfsorganisation gearbeitet. Ich habe jeden Tag mit Kindern gearbeitet und wir haben manchmal Fußball gespielt. Es war toll. Ich hasse Afrika, weil es warm ist.</a:t>
            </a:r>
            <a:endParaRPr sz="1942">
              <a:solidFill>
                <a:srgbClr val="000000"/>
              </a:solidFill>
              <a:latin typeface="Comic Sans MS"/>
              <a:ea typeface="Comic Sans MS"/>
              <a:cs typeface="Comic Sans MS"/>
              <a:sym typeface="Comic Sans MS"/>
            </a:endParaRPr>
          </a:p>
          <a:p>
            <a:pPr marL="0" lvl="0" indent="0" algn="l" rtl="0">
              <a:lnSpc>
                <a:spcPct val="80000"/>
              </a:lnSpc>
              <a:spcBef>
                <a:spcPts val="1000"/>
              </a:spcBef>
              <a:spcAft>
                <a:spcPts val="0"/>
              </a:spcAft>
              <a:buClr>
                <a:schemeClr val="dk1"/>
              </a:buClr>
              <a:buSzPts val="2220"/>
              <a:buNone/>
            </a:pPr>
            <a:endParaRPr sz="2220"/>
          </a:p>
        </p:txBody>
      </p:sp>
      <p:sp>
        <p:nvSpPr>
          <p:cNvPr id="357" name="Google Shape;357;p39"/>
          <p:cNvSpPr txBox="1"/>
          <p:nvPr/>
        </p:nvSpPr>
        <p:spPr>
          <a:xfrm>
            <a:off x="7502769" y="28194"/>
            <a:ext cx="4191000" cy="5372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3959"/>
              <a:buFont typeface="Calibri"/>
              <a:buNone/>
            </a:pPr>
            <a:r>
              <a:rPr lang="en-GB" sz="3600" b="0" i="0" u="none" strike="noStrike" cap="none">
                <a:solidFill>
                  <a:schemeClr val="dk1"/>
                </a:solidFill>
                <a:latin typeface="Calibri"/>
                <a:ea typeface="Calibri"/>
                <a:cs typeface="Calibri"/>
                <a:sym typeface="Calibri"/>
              </a:rPr>
              <a:t>Spot the difference…</a:t>
            </a:r>
            <a:endParaRPr sz="5400" b="0" i="0" u="none" strike="noStrike" cap="none">
              <a:solidFill>
                <a:schemeClr val="dk1"/>
              </a:solidFill>
              <a:latin typeface="Calibri"/>
              <a:ea typeface="Calibri"/>
              <a:cs typeface="Calibri"/>
              <a:sym typeface="Calibri"/>
            </a:endParaRPr>
          </a:p>
        </p:txBody>
      </p:sp>
      <p:sp>
        <p:nvSpPr>
          <p:cNvPr id="358" name="Google Shape;358;p39"/>
          <p:cNvSpPr txBox="1"/>
          <p:nvPr/>
        </p:nvSpPr>
        <p:spPr>
          <a:xfrm>
            <a:off x="3936023" y="2068371"/>
            <a:ext cx="7757746" cy="13606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GB" sz="1800" b="0" i="0" u="none" strike="noStrike" cap="none">
                <a:solidFill>
                  <a:schemeClr val="dk1"/>
                </a:solidFill>
                <a:latin typeface="Comic Sans MS"/>
                <a:ea typeface="Comic Sans MS"/>
                <a:cs typeface="Comic Sans MS"/>
                <a:sym typeface="Comic Sans MS"/>
              </a:rPr>
              <a:t>Guten Tag, ich </a:t>
            </a:r>
            <a:r>
              <a:rPr lang="en-GB" sz="1800">
                <a:solidFill>
                  <a:schemeClr val="dk1"/>
                </a:solidFill>
                <a:latin typeface="Comic Sans MS"/>
                <a:ea typeface="Comic Sans MS"/>
                <a:cs typeface="Comic Sans MS"/>
                <a:sym typeface="Comic Sans MS"/>
              </a:rPr>
              <a:t>heiße</a:t>
            </a:r>
            <a:r>
              <a:rPr lang="en-GB" sz="1800" b="0" i="0" u="none" strike="noStrike" cap="none">
                <a:solidFill>
                  <a:schemeClr val="dk1"/>
                </a:solidFill>
                <a:latin typeface="Comic Sans MS"/>
                <a:ea typeface="Comic Sans MS"/>
                <a:cs typeface="Comic Sans MS"/>
                <a:sym typeface="Comic Sans MS"/>
              </a:rPr>
              <a:t> Timo und ich habe auch viel in meinem Leben gemacht. Ich bin nach Afrika geflogen und habe für eine Hilfsorganisation gearbeitet. Ich habe jeden Tag mit Kindern gearbeitet und wir haben immer Federball gespielt. Es war super. Ich liebe Afrika, weil es warm ist.</a:t>
            </a:r>
            <a:endParaRPr sz="1800" b="0" i="0" u="none" strike="noStrike" cap="none">
              <a:solidFill>
                <a:srgbClr val="000000"/>
              </a:solidFill>
              <a:latin typeface="Comic Sans MS"/>
              <a:ea typeface="Comic Sans MS"/>
              <a:cs typeface="Comic Sans MS"/>
              <a:sym typeface="Comic Sans MS"/>
            </a:endParaRPr>
          </a:p>
        </p:txBody>
      </p:sp>
      <p:sp>
        <p:nvSpPr>
          <p:cNvPr id="359" name="Google Shape;359;p39"/>
          <p:cNvSpPr txBox="1"/>
          <p:nvPr/>
        </p:nvSpPr>
        <p:spPr>
          <a:xfrm>
            <a:off x="3936023" y="5035768"/>
            <a:ext cx="7757746" cy="13606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GB" sz="1800" b="0" i="0" u="none" strike="noStrike" cap="none">
                <a:solidFill>
                  <a:schemeClr val="dk1"/>
                </a:solidFill>
                <a:latin typeface="Comic Sans MS"/>
                <a:ea typeface="Comic Sans MS"/>
                <a:cs typeface="Comic Sans MS"/>
                <a:sym typeface="Comic Sans MS"/>
              </a:rPr>
              <a:t>Guten Tag, ich </a:t>
            </a:r>
            <a:r>
              <a:rPr lang="en-GB" sz="1800">
                <a:solidFill>
                  <a:schemeClr val="dk1"/>
                </a:solidFill>
                <a:latin typeface="Comic Sans MS"/>
                <a:ea typeface="Comic Sans MS"/>
                <a:cs typeface="Comic Sans MS"/>
                <a:sym typeface="Comic Sans MS"/>
              </a:rPr>
              <a:t>heiße</a:t>
            </a:r>
            <a:r>
              <a:rPr lang="en-GB" sz="1800" b="0" i="0" u="none" strike="noStrike" cap="none">
                <a:solidFill>
                  <a:schemeClr val="dk1"/>
                </a:solidFill>
                <a:latin typeface="Comic Sans MS"/>
                <a:ea typeface="Comic Sans MS"/>
                <a:cs typeface="Comic Sans MS"/>
                <a:sym typeface="Comic Sans MS"/>
              </a:rPr>
              <a:t> Timo und ich habe auch viel in meinem Leben gemacht. Ich bin nach Afrika gefahren und habe für eine Hilfsorganisation gearbeitet. Ich habe jeden Tag mit Leuten gearbeitet und wir haben immer </a:t>
            </a:r>
            <a:r>
              <a:rPr lang="en-GB" sz="1800">
                <a:solidFill>
                  <a:schemeClr val="dk1"/>
                </a:solidFill>
                <a:latin typeface="Comic Sans MS"/>
                <a:ea typeface="Comic Sans MS"/>
                <a:cs typeface="Comic Sans MS"/>
                <a:sym typeface="Comic Sans MS"/>
              </a:rPr>
              <a:t>Fußball</a:t>
            </a:r>
            <a:r>
              <a:rPr lang="en-GB" sz="1800" b="0" i="0" u="none" strike="noStrike" cap="none">
                <a:solidFill>
                  <a:schemeClr val="dk1"/>
                </a:solidFill>
                <a:latin typeface="Comic Sans MS"/>
                <a:ea typeface="Comic Sans MS"/>
                <a:cs typeface="Comic Sans MS"/>
                <a:sym typeface="Comic Sans MS"/>
              </a:rPr>
              <a:t> gespielt. Es war toll. Ich hasse Afrika, weil es warm ist.</a:t>
            </a:r>
            <a:endParaRPr sz="1800" b="0" i="0" u="none" strike="noStrike" cap="none">
              <a:solidFill>
                <a:srgbClr val="000000"/>
              </a:solidFill>
              <a:latin typeface="Comic Sans MS"/>
              <a:ea typeface="Comic Sans MS"/>
              <a:cs typeface="Comic Sans MS"/>
              <a:sym typeface="Comic Sans MS"/>
            </a:endParaRPr>
          </a:p>
        </p:txBody>
      </p:sp>
      <p:sp>
        <p:nvSpPr>
          <p:cNvPr id="360" name="Google Shape;360;p39"/>
          <p:cNvSpPr txBox="1"/>
          <p:nvPr/>
        </p:nvSpPr>
        <p:spPr>
          <a:xfrm>
            <a:off x="3936023" y="3486502"/>
            <a:ext cx="7757746" cy="1491764"/>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GB" sz="1800" b="0" i="0" u="none" strike="noStrike" cap="none">
                <a:solidFill>
                  <a:schemeClr val="dk1"/>
                </a:solidFill>
                <a:latin typeface="Comic Sans MS"/>
                <a:ea typeface="Comic Sans MS"/>
                <a:cs typeface="Comic Sans MS"/>
                <a:sym typeface="Comic Sans MS"/>
              </a:rPr>
              <a:t>Guten Tag, ich </a:t>
            </a:r>
            <a:r>
              <a:rPr lang="en-GB" sz="1800">
                <a:solidFill>
                  <a:schemeClr val="dk1"/>
                </a:solidFill>
                <a:latin typeface="Comic Sans MS"/>
                <a:ea typeface="Comic Sans MS"/>
                <a:cs typeface="Comic Sans MS"/>
                <a:sym typeface="Comic Sans MS"/>
              </a:rPr>
              <a:t>heiße</a:t>
            </a:r>
            <a:r>
              <a:rPr lang="en-GB" sz="1800" b="0" i="0" u="none" strike="noStrike" cap="none">
                <a:solidFill>
                  <a:schemeClr val="dk1"/>
                </a:solidFill>
                <a:latin typeface="Comic Sans MS"/>
                <a:ea typeface="Comic Sans MS"/>
                <a:cs typeface="Comic Sans MS"/>
                <a:sym typeface="Comic Sans MS"/>
              </a:rPr>
              <a:t> Timo und ich habe auch viel in meinem Leben gemacht. Ich bin nach Afrika gefahren und habe für eine Hilfsorganisation gearbeitet. Ich habe jeden Tag mit Kindern gearbeitet und wir haben oft </a:t>
            </a:r>
            <a:r>
              <a:rPr lang="en-GB" sz="1800">
                <a:solidFill>
                  <a:schemeClr val="dk1"/>
                </a:solidFill>
                <a:latin typeface="Comic Sans MS"/>
                <a:ea typeface="Comic Sans MS"/>
                <a:cs typeface="Comic Sans MS"/>
                <a:sym typeface="Comic Sans MS"/>
              </a:rPr>
              <a:t>Fußball</a:t>
            </a:r>
            <a:r>
              <a:rPr lang="en-GB" sz="1800" b="0" i="0" u="none" strike="noStrike" cap="none">
                <a:solidFill>
                  <a:schemeClr val="dk1"/>
                </a:solidFill>
                <a:latin typeface="Comic Sans MS"/>
                <a:ea typeface="Comic Sans MS"/>
                <a:cs typeface="Comic Sans MS"/>
                <a:sym typeface="Comic Sans MS"/>
              </a:rPr>
              <a:t> gespielt. Es war toll. Ich liebe Afrika, weil es warm ist.</a:t>
            </a:r>
            <a:endParaRPr sz="1800" b="0" i="0" u="none" strike="noStrike" cap="none">
              <a:solidFill>
                <a:srgbClr val="000000"/>
              </a:solidFill>
              <a:latin typeface="Comic Sans MS"/>
              <a:ea typeface="Comic Sans MS"/>
              <a:cs typeface="Comic Sans MS"/>
              <a:sym typeface="Comic Sans MS"/>
            </a:endParaRPr>
          </a:p>
        </p:txBody>
      </p:sp>
      <p:sp>
        <p:nvSpPr>
          <p:cNvPr id="361" name="Google Shape;361;p39"/>
          <p:cNvSpPr txBox="1"/>
          <p:nvPr/>
        </p:nvSpPr>
        <p:spPr>
          <a:xfrm>
            <a:off x="205740" y="2540405"/>
            <a:ext cx="3566160" cy="39356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Calibri"/>
                <a:ea typeface="Calibri"/>
                <a:cs typeface="Calibri"/>
                <a:sym typeface="Calibri"/>
              </a:rPr>
              <a:t>Hallo, my name is Timo and I also did a lot in my life. I travelled to Africa and worked for an aid organisation. Every day, I worked with children and we have often played football. It was great. I love Africa because it’s warm.</a:t>
            </a:r>
            <a:endParaRPr sz="2400" b="0" i="0" u="none" strike="noStrike" cap="none">
              <a:solidFill>
                <a:srgbClr val="000000"/>
              </a:solidFill>
              <a:latin typeface="Calibri"/>
              <a:ea typeface="Calibri"/>
              <a:cs typeface="Calibri"/>
              <a:sym typeface="Calibri"/>
            </a:endParaRPr>
          </a:p>
        </p:txBody>
      </p:sp>
      <p:pic>
        <p:nvPicPr>
          <p:cNvPr id="362" name="Google Shape;362;p39"/>
          <p:cNvPicPr preferRelativeResize="0"/>
          <p:nvPr/>
        </p:nvPicPr>
        <p:blipFill rotWithShape="1">
          <a:blip r:embed="rId3">
            <a:alphaModFix/>
          </a:blip>
          <a:srcRect/>
          <a:stretch/>
        </p:blipFill>
        <p:spPr>
          <a:xfrm>
            <a:off x="957565" y="488690"/>
            <a:ext cx="1861081" cy="18610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p:nvPr/>
        </p:nvSpPr>
        <p:spPr>
          <a:xfrm>
            <a:off x="4596063" y="0"/>
            <a:ext cx="4384164"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One pen one dice translation</a:t>
            </a:r>
            <a:endParaRPr/>
          </a:p>
        </p:txBody>
      </p:sp>
      <p:sp>
        <p:nvSpPr>
          <p:cNvPr id="369" name="Google Shape;369;p40"/>
          <p:cNvSpPr txBox="1"/>
          <p:nvPr/>
        </p:nvSpPr>
        <p:spPr>
          <a:xfrm>
            <a:off x="191337" y="784844"/>
            <a:ext cx="1195939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You will work in pairs. You have only 1 pen and one dice. One person will start with the pen and can start translating the German into English. The other person must keep rolling the dice until they roll a 6. When they roll 6 they must say “seis” and swap the dice for the pen. Then they can start translating. The winner is the person who finishes first.  </a:t>
            </a:r>
            <a:endParaRPr/>
          </a:p>
        </p:txBody>
      </p:sp>
      <p:graphicFrame>
        <p:nvGraphicFramePr>
          <p:cNvPr id="370" name="Google Shape;370;p40"/>
          <p:cNvGraphicFramePr/>
          <p:nvPr/>
        </p:nvGraphicFramePr>
        <p:xfrm>
          <a:off x="250327" y="1553162"/>
          <a:ext cx="3000000" cy="3000000"/>
        </p:xfrm>
        <a:graphic>
          <a:graphicData uri="http://schemas.openxmlformats.org/drawingml/2006/table">
            <a:tbl>
              <a:tblPr>
                <a:noFill/>
                <a:tableStyleId>{4BDB4949-DDFE-44B6-A5B3-891D0FDA812C}</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86902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bin in viele Tanzstudios gegangen.</a:t>
                      </a:r>
                      <a:endParaRPr sz="14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6902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habe viel Geld verdient.</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6902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solidFill>
                            <a:schemeClr val="dk1"/>
                          </a:solidFill>
                          <a:latin typeface="Comic Sans MS"/>
                          <a:ea typeface="Comic Sans MS"/>
                          <a:cs typeface="Comic Sans MS"/>
                          <a:sym typeface="Comic Sans MS"/>
                        </a:rPr>
                        <a:t>Ich habe einen Unfall gehabt.</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12125">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werde f</a:t>
                      </a:r>
                      <a:r>
                        <a:rPr lang="en-GB" sz="1800">
                          <a:latin typeface="Calibri"/>
                          <a:ea typeface="Calibri"/>
                          <a:cs typeface="Calibri"/>
                          <a:sym typeface="Calibri"/>
                        </a:rPr>
                        <a:t>ü</a:t>
                      </a:r>
                      <a:r>
                        <a:rPr lang="en-GB" sz="1800">
                          <a:latin typeface="Comic Sans MS"/>
                          <a:ea typeface="Comic Sans MS"/>
                          <a:cs typeface="Comic Sans MS"/>
                          <a:sym typeface="Comic Sans MS"/>
                        </a:rPr>
                        <a:t>r eine Hilfsorganisation arbeiten.</a:t>
                      </a:r>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51300">
                <a:tc>
                  <a:txBody>
                    <a:bodyPr/>
                    <a:lstStyle/>
                    <a:p>
                      <a:pPr marL="0" marR="0" lvl="0" indent="0" algn="l" rtl="0">
                        <a:lnSpc>
                          <a:spcPct val="15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werde viele Preise gewinnen.</a:t>
                      </a:r>
                      <a:endParaRPr sz="1100">
                        <a:latin typeface="Comic Sans MS"/>
                        <a:ea typeface="Comic Sans MS"/>
                        <a:cs typeface="Comic Sans MS"/>
                        <a:sym typeface="Comic Sans MS"/>
                      </a:endParaRPr>
                    </a:p>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71" name="Google Shape;371;p40"/>
          <p:cNvPicPr preferRelativeResize="0"/>
          <p:nvPr/>
        </p:nvPicPr>
        <p:blipFill rotWithShape="1">
          <a:blip r:embed="rId3">
            <a:alphaModFix/>
          </a:blip>
          <a:srcRect/>
          <a:stretch/>
        </p:blipFill>
        <p:spPr>
          <a:xfrm>
            <a:off x="9254580" y="-26242"/>
            <a:ext cx="775512" cy="781432"/>
          </a:xfrm>
          <a:prstGeom prst="rect">
            <a:avLst/>
          </a:prstGeom>
          <a:noFill/>
          <a:ln>
            <a:noFill/>
          </a:ln>
        </p:spPr>
      </p:pic>
      <p:pic>
        <p:nvPicPr>
          <p:cNvPr id="372" name="Google Shape;372;p40"/>
          <p:cNvPicPr preferRelativeResize="0"/>
          <p:nvPr/>
        </p:nvPicPr>
        <p:blipFill rotWithShape="1">
          <a:blip r:embed="rId4">
            <a:alphaModFix/>
          </a:blip>
          <a:srcRect/>
          <a:stretch/>
        </p:blipFill>
        <p:spPr>
          <a:xfrm>
            <a:off x="2391616" y="-42836"/>
            <a:ext cx="816952" cy="7814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GB"/>
              <a:t>Structured production</a:t>
            </a:r>
            <a:br>
              <a:rPr lang="en-GB"/>
            </a:br>
            <a:r>
              <a:rPr lang="en-GB"/>
              <a:t>Speaking and Writing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GB" sz="4800"/>
              <a:t>Modelling and awareness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p:nvPr/>
        </p:nvSpPr>
        <p:spPr>
          <a:xfrm>
            <a:off x="3788229" y="0"/>
            <a:ext cx="3991429" cy="6531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Calibri"/>
              <a:buNone/>
            </a:pPr>
            <a:r>
              <a:rPr lang="en-GB" sz="3600" b="1" u="sng">
                <a:solidFill>
                  <a:schemeClr val="dk1"/>
                </a:solidFill>
                <a:latin typeface="Calibri"/>
                <a:ea typeface="Calibri"/>
                <a:cs typeface="Calibri"/>
                <a:sym typeface="Calibri"/>
              </a:rPr>
              <a:t>Pyramid translation</a:t>
            </a:r>
            <a:endParaRPr sz="1800">
              <a:solidFill>
                <a:schemeClr val="dk1"/>
              </a:solidFill>
              <a:latin typeface="Calibri"/>
              <a:ea typeface="Calibri"/>
              <a:cs typeface="Calibri"/>
              <a:sym typeface="Calibri"/>
            </a:endParaRPr>
          </a:p>
        </p:txBody>
      </p:sp>
      <p:sp>
        <p:nvSpPr>
          <p:cNvPr id="384" name="Google Shape;384;p42"/>
          <p:cNvSpPr txBox="1"/>
          <p:nvPr/>
        </p:nvSpPr>
        <p:spPr>
          <a:xfrm>
            <a:off x="0" y="5936812"/>
            <a:ext cx="12191999" cy="92118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Working in groups of 3. One person is a referee who has the answers. The other two people must take it in turns to translate each sentence PERFECTLY. If they make a mistake, the referee must tell them and the other partner can start trying to translate the sentences from the start. The first person to translate all sentences perfectly is the winner! </a:t>
            </a:r>
            <a:endParaRPr sz="1800">
              <a:solidFill>
                <a:schemeClr val="dk1"/>
              </a:solidFill>
              <a:latin typeface="Calibri"/>
              <a:ea typeface="Calibri"/>
              <a:cs typeface="Calibri"/>
              <a:sym typeface="Calibri"/>
            </a:endParaRPr>
          </a:p>
        </p:txBody>
      </p:sp>
      <p:pic>
        <p:nvPicPr>
          <p:cNvPr id="385" name="Google Shape;385;p42"/>
          <p:cNvPicPr preferRelativeResize="0"/>
          <p:nvPr/>
        </p:nvPicPr>
        <p:blipFill rotWithShape="1">
          <a:blip r:embed="rId3">
            <a:alphaModFix/>
          </a:blip>
          <a:srcRect/>
          <a:stretch/>
        </p:blipFill>
        <p:spPr>
          <a:xfrm>
            <a:off x="264697" y="12271"/>
            <a:ext cx="2092930" cy="1359827"/>
          </a:xfrm>
          <a:prstGeom prst="rect">
            <a:avLst/>
          </a:prstGeom>
          <a:noFill/>
          <a:ln>
            <a:noFill/>
          </a:ln>
        </p:spPr>
      </p:pic>
      <p:pic>
        <p:nvPicPr>
          <p:cNvPr id="386" name="Google Shape;386;p42"/>
          <p:cNvPicPr preferRelativeResize="0"/>
          <p:nvPr/>
        </p:nvPicPr>
        <p:blipFill rotWithShape="1">
          <a:blip r:embed="rId4">
            <a:alphaModFix/>
          </a:blip>
          <a:srcRect/>
          <a:stretch/>
        </p:blipFill>
        <p:spPr>
          <a:xfrm>
            <a:off x="9685176" y="26768"/>
            <a:ext cx="1732792" cy="1116925"/>
          </a:xfrm>
          <a:prstGeom prst="rect">
            <a:avLst/>
          </a:prstGeom>
          <a:noFill/>
          <a:ln>
            <a:noFill/>
          </a:ln>
        </p:spPr>
      </p:pic>
      <p:graphicFrame>
        <p:nvGraphicFramePr>
          <p:cNvPr id="387" name="Google Shape;387;p42"/>
          <p:cNvGraphicFramePr/>
          <p:nvPr/>
        </p:nvGraphicFramePr>
        <p:xfrm>
          <a:off x="0" y="1320568"/>
          <a:ext cx="3000000" cy="3000000"/>
        </p:xfrm>
        <a:graphic>
          <a:graphicData uri="http://schemas.openxmlformats.org/drawingml/2006/table">
            <a:tbl>
              <a:tblPr>
                <a:noFill/>
                <a:tableStyleId>{4BDB4949-DDFE-44B6-A5B3-891D0FDA812C}</a:tableStyleId>
              </a:tblPr>
              <a:tblGrid>
                <a:gridCol w="12192000">
                  <a:extLst>
                    <a:ext uri="{9D8B030D-6E8A-4147-A177-3AD203B41FA5}">
                      <a16:colId xmlns:a16="http://schemas.microsoft.com/office/drawing/2014/main" val="20000"/>
                    </a:ext>
                  </a:extLst>
                </a:gridCol>
              </a:tblGrid>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Rainer</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Rainer and live in Germany</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32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u="none" strike="noStrike" cap="none">
                          <a:latin typeface="Comic Sans MS"/>
                          <a:ea typeface="Comic Sans MS"/>
                          <a:cs typeface="Comic Sans MS"/>
                          <a:sym typeface="Comic Sans MS"/>
                        </a:rPr>
                        <a:t>My name is Rainer and live in Germany. I did a lot</a:t>
                      </a:r>
                      <a:endParaRPr sz="1800" u="none" strike="noStrike" cap="none">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Rainer and live in Germany. I did a lot in my life.</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My name is Rainer and I live in Germany. I did a lot in my life. I travelled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600">
                          <a:latin typeface="Comic Sans MS"/>
                          <a:ea typeface="Comic Sans MS"/>
                          <a:cs typeface="Comic Sans MS"/>
                          <a:sym typeface="Comic Sans MS"/>
                        </a:rPr>
                        <a:t>My name is Rainer and I live in Germany. I did a lot in my life. I travelled to Namibia and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400">
                          <a:latin typeface="Comic Sans MS"/>
                          <a:ea typeface="Comic Sans MS"/>
                          <a:cs typeface="Comic Sans MS"/>
                          <a:sym typeface="Comic Sans MS"/>
                        </a:rPr>
                        <a:t>My name is Rainer and I live in Germany. I did a lot in my life. I travelled to Namibia and worked for a year for an aid organisation.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88" name="Google Shape;388;p42"/>
          <p:cNvSpPr/>
          <p:nvPr/>
        </p:nvSpPr>
        <p:spPr>
          <a:xfrm>
            <a:off x="-55762" y="134419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389" name="Google Shape;389;p42"/>
          <p:cNvSpPr/>
          <p:nvPr/>
        </p:nvSpPr>
        <p:spPr>
          <a:xfrm>
            <a:off x="-35710" y="2013265"/>
            <a:ext cx="6416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2</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0" name="Google Shape;390;p42"/>
          <p:cNvSpPr/>
          <p:nvPr/>
        </p:nvSpPr>
        <p:spPr>
          <a:xfrm>
            <a:off x="-23676" y="2622886"/>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3</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1" name="Google Shape;391;p42"/>
          <p:cNvSpPr/>
          <p:nvPr/>
        </p:nvSpPr>
        <p:spPr>
          <a:xfrm>
            <a:off x="-45737" y="326405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4</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2" name="Google Shape;392;p42"/>
          <p:cNvSpPr/>
          <p:nvPr/>
        </p:nvSpPr>
        <p:spPr>
          <a:xfrm>
            <a:off x="-45738" y="3893919"/>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5</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93" name="Google Shape;393;p42"/>
          <p:cNvSpPr/>
          <p:nvPr/>
        </p:nvSpPr>
        <p:spPr>
          <a:xfrm>
            <a:off x="-23676" y="4551551"/>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394" name="Google Shape;394;p42"/>
          <p:cNvSpPr/>
          <p:nvPr/>
        </p:nvSpPr>
        <p:spPr>
          <a:xfrm>
            <a:off x="-20540" y="5112217"/>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7</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p:nvPr/>
        </p:nvSpPr>
        <p:spPr>
          <a:xfrm>
            <a:off x="3788229" y="0"/>
            <a:ext cx="3991429" cy="6531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Calibri"/>
              <a:buNone/>
            </a:pPr>
            <a:r>
              <a:rPr lang="en-GB" sz="3600" b="1" u="sng">
                <a:solidFill>
                  <a:schemeClr val="dk1"/>
                </a:solidFill>
                <a:latin typeface="Calibri"/>
                <a:ea typeface="Calibri"/>
                <a:cs typeface="Calibri"/>
                <a:sym typeface="Calibri"/>
              </a:rPr>
              <a:t>Pyramid translation</a:t>
            </a:r>
            <a:endParaRPr sz="1800">
              <a:solidFill>
                <a:schemeClr val="dk1"/>
              </a:solidFill>
              <a:latin typeface="Calibri"/>
              <a:ea typeface="Calibri"/>
              <a:cs typeface="Calibri"/>
              <a:sym typeface="Calibri"/>
            </a:endParaRPr>
          </a:p>
        </p:txBody>
      </p:sp>
      <p:graphicFrame>
        <p:nvGraphicFramePr>
          <p:cNvPr id="401" name="Google Shape;401;p43"/>
          <p:cNvGraphicFramePr/>
          <p:nvPr/>
        </p:nvGraphicFramePr>
        <p:xfrm>
          <a:off x="0" y="1392073"/>
          <a:ext cx="3000000" cy="3000000"/>
        </p:xfrm>
        <a:graphic>
          <a:graphicData uri="http://schemas.openxmlformats.org/drawingml/2006/table">
            <a:tbl>
              <a:tblPr>
                <a:noFill/>
                <a:tableStyleId>{4BDB4949-DDFE-44B6-A5B3-891D0FDA812C}</a:tableStyleId>
              </a:tblPr>
              <a:tblGrid>
                <a:gridCol w="12192000">
                  <a:extLst>
                    <a:ext uri="{9D8B030D-6E8A-4147-A177-3AD203B41FA5}">
                      <a16:colId xmlns:a16="http://schemas.microsoft.com/office/drawing/2014/main" val="20000"/>
                    </a:ext>
                  </a:extLst>
                </a:gridCol>
              </a:tblGrid>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a:t>
                      </a:r>
                      <a:r>
                        <a:rPr lang="en-GB" sz="1800">
                          <a:solidFill>
                            <a:schemeClr val="dk1"/>
                          </a:solidFill>
                          <a:latin typeface="Comic Sans MS"/>
                          <a:ea typeface="Comic Sans MS"/>
                          <a:cs typeface="Comic Sans MS"/>
                          <a:sym typeface="Comic Sans MS"/>
                        </a:rPr>
                        <a:t>heiße</a:t>
                      </a:r>
                      <a:r>
                        <a:rPr lang="en-GB" sz="1800">
                          <a:latin typeface="Comic Sans MS"/>
                          <a:ea typeface="Comic Sans MS"/>
                          <a:cs typeface="Comic Sans MS"/>
                          <a:sym typeface="Comic Sans MS"/>
                        </a:rPr>
                        <a:t> Rainer.</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Rainer und ich wohne in Deutschland.</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32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u="none" strike="noStrike" cap="none">
                          <a:latin typeface="Comic Sans MS"/>
                          <a:ea typeface="Comic Sans MS"/>
                          <a:cs typeface="Comic Sans MS"/>
                          <a:sym typeface="Comic Sans MS"/>
                        </a:rPr>
                        <a:t>Ich </a:t>
                      </a:r>
                      <a:r>
                        <a:rPr lang="en-GB" sz="1800">
                          <a:latin typeface="Comic Sans MS"/>
                          <a:ea typeface="Comic Sans MS"/>
                          <a:cs typeface="Comic Sans MS"/>
                          <a:sym typeface="Comic Sans MS"/>
                        </a:rPr>
                        <a:t>heiße</a:t>
                      </a:r>
                      <a:r>
                        <a:rPr lang="en-GB" sz="1800" u="none" strike="noStrike" cap="none">
                          <a:latin typeface="Comic Sans MS"/>
                          <a:ea typeface="Comic Sans MS"/>
                          <a:cs typeface="Comic Sans MS"/>
                          <a:sym typeface="Comic Sans MS"/>
                        </a:rPr>
                        <a:t> Rainer und ich wohne in Deutschland. Ich habe viel</a:t>
                      </a:r>
                      <a:endParaRPr sz="1800" u="none" strike="noStrike" cap="none">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Rainer und ich wohne in Deutschland. Ich habe viel in meinem Leben gemacht.</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marL="0" marR="0" lvl="0" indent="0" algn="ctr" rtl="0">
                        <a:lnSpc>
                          <a:spcPct val="2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Ich heiße Rainer und ich wohne in Deutschland. Ich habe viel in meinem Leben gemacht. Ich bin</a:t>
                      </a:r>
                      <a:endParaRPr sz="18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500">
                          <a:latin typeface="Comic Sans MS"/>
                          <a:ea typeface="Comic Sans MS"/>
                          <a:cs typeface="Comic Sans MS"/>
                          <a:sym typeface="Comic Sans MS"/>
                        </a:rPr>
                        <a:t>Ich heiße Rainer und ich wohne in Deutschland. Ich habe viel in meinem Leben gemacht. Ich bin nach Namibia gefahren und</a:t>
                      </a:r>
                      <a:endParaRPr sz="150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34675">
                <a:tc>
                  <a:txBody>
                    <a:bodyPr/>
                    <a:lstStyle/>
                    <a:p>
                      <a:pPr marL="0" marR="0" lvl="0" indent="0" algn="ctr" rtl="0">
                        <a:lnSpc>
                          <a:spcPct val="200000"/>
                        </a:lnSpc>
                        <a:spcBef>
                          <a:spcPts val="0"/>
                        </a:spcBef>
                        <a:spcAft>
                          <a:spcPts val="0"/>
                        </a:spcAft>
                        <a:buClr>
                          <a:schemeClr val="dk1"/>
                        </a:buClr>
                        <a:buSzPts val="1800"/>
                        <a:buFont typeface="Comic Sans MS"/>
                        <a:buNone/>
                      </a:pPr>
                      <a:r>
                        <a:rPr lang="en-GB" sz="1000" b="1">
                          <a:latin typeface="Comic Sans MS"/>
                          <a:ea typeface="Comic Sans MS"/>
                          <a:cs typeface="Comic Sans MS"/>
                          <a:sym typeface="Comic Sans MS"/>
                        </a:rPr>
                        <a:t>Ich heiße Rainer und ich wohne in Deutschland. Ich habe viel in meinem Leben gemacht. Ich bin nach Namibia gefahren und habe f</a:t>
                      </a:r>
                      <a:r>
                        <a:rPr lang="en-GB" sz="1000" b="1">
                          <a:latin typeface="Calibri"/>
                          <a:ea typeface="Calibri"/>
                          <a:cs typeface="Calibri"/>
                          <a:sym typeface="Calibri"/>
                        </a:rPr>
                        <a:t>ü</a:t>
                      </a:r>
                      <a:r>
                        <a:rPr lang="en-GB" sz="1000" b="1">
                          <a:latin typeface="Comic Sans MS"/>
                          <a:ea typeface="Comic Sans MS"/>
                          <a:cs typeface="Comic Sans MS"/>
                          <a:sym typeface="Comic Sans MS"/>
                        </a:rPr>
                        <a:t>r ein Jahr f</a:t>
                      </a:r>
                      <a:r>
                        <a:rPr lang="en-GB" sz="1000" b="1">
                          <a:latin typeface="Calibri"/>
                          <a:ea typeface="Calibri"/>
                          <a:cs typeface="Calibri"/>
                          <a:sym typeface="Calibri"/>
                        </a:rPr>
                        <a:t>ü</a:t>
                      </a:r>
                      <a:r>
                        <a:rPr lang="en-GB" sz="1000" b="1">
                          <a:latin typeface="Comic Sans MS"/>
                          <a:ea typeface="Comic Sans MS"/>
                          <a:cs typeface="Comic Sans MS"/>
                          <a:sym typeface="Comic Sans MS"/>
                        </a:rPr>
                        <a:t>r eine Hilfsorganisation gearbeitet</a:t>
                      </a:r>
                      <a:r>
                        <a:rPr lang="en-GB" sz="1400">
                          <a:latin typeface="Comic Sans MS"/>
                          <a:ea typeface="Comic Sans MS"/>
                          <a:cs typeface="Comic Sans MS"/>
                          <a:sym typeface="Comic Sans MS"/>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02" name="Google Shape;402;p43"/>
          <p:cNvSpPr/>
          <p:nvPr/>
        </p:nvSpPr>
        <p:spPr>
          <a:xfrm>
            <a:off x="-55762" y="134419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403" name="Google Shape;403;p43"/>
          <p:cNvSpPr/>
          <p:nvPr/>
        </p:nvSpPr>
        <p:spPr>
          <a:xfrm>
            <a:off x="-35710" y="2013265"/>
            <a:ext cx="6416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2</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4" name="Google Shape;404;p43"/>
          <p:cNvSpPr/>
          <p:nvPr/>
        </p:nvSpPr>
        <p:spPr>
          <a:xfrm>
            <a:off x="-23676" y="2622886"/>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3</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5" name="Google Shape;405;p43"/>
          <p:cNvSpPr/>
          <p:nvPr/>
        </p:nvSpPr>
        <p:spPr>
          <a:xfrm>
            <a:off x="-45737" y="3264053"/>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4</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6" name="Google Shape;406;p43"/>
          <p:cNvSpPr/>
          <p:nvPr/>
        </p:nvSpPr>
        <p:spPr>
          <a:xfrm>
            <a:off x="-45738" y="3893919"/>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5</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07" name="Google Shape;407;p43"/>
          <p:cNvSpPr/>
          <p:nvPr/>
        </p:nvSpPr>
        <p:spPr>
          <a:xfrm>
            <a:off x="-23676" y="4551551"/>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b="0" cap="none">
                <a:solidFill>
                  <a:schemeClr val="accent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408" name="Google Shape;408;p43"/>
          <p:cNvSpPr txBox="1"/>
          <p:nvPr/>
        </p:nvSpPr>
        <p:spPr>
          <a:xfrm>
            <a:off x="0" y="5936812"/>
            <a:ext cx="12191999" cy="92118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Working in groups of 3. One person is a referee who has the answers. The other two people must take it in turns to translate each sentence PERFECTLY. If they make a mistake, the referee must tell them and the other partner can start trying to translate the sentences from the start. The first person to translate all sentences perfectly is the winner! </a:t>
            </a:r>
            <a:endParaRPr sz="1800">
              <a:solidFill>
                <a:schemeClr val="dk1"/>
              </a:solidFill>
              <a:latin typeface="Calibri"/>
              <a:ea typeface="Calibri"/>
              <a:cs typeface="Calibri"/>
              <a:sym typeface="Calibri"/>
            </a:endParaRPr>
          </a:p>
        </p:txBody>
      </p:sp>
      <p:sp>
        <p:nvSpPr>
          <p:cNvPr id="409" name="Google Shape;409;p43"/>
          <p:cNvSpPr txBox="1"/>
          <p:nvPr/>
        </p:nvSpPr>
        <p:spPr>
          <a:xfrm>
            <a:off x="8253663" y="120793"/>
            <a:ext cx="1696453"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ANSWERS</a:t>
            </a:r>
            <a:endParaRPr sz="1800">
              <a:solidFill>
                <a:schemeClr val="dk1"/>
              </a:solidFill>
              <a:latin typeface="Calibri"/>
              <a:ea typeface="Calibri"/>
              <a:cs typeface="Calibri"/>
              <a:sym typeface="Calibri"/>
            </a:endParaRPr>
          </a:p>
        </p:txBody>
      </p:sp>
      <p:pic>
        <p:nvPicPr>
          <p:cNvPr id="410" name="Google Shape;410;p43"/>
          <p:cNvPicPr preferRelativeResize="0"/>
          <p:nvPr/>
        </p:nvPicPr>
        <p:blipFill rotWithShape="1">
          <a:blip r:embed="rId3">
            <a:alphaModFix/>
          </a:blip>
          <a:srcRect/>
          <a:stretch/>
        </p:blipFill>
        <p:spPr>
          <a:xfrm>
            <a:off x="307194" y="-32256"/>
            <a:ext cx="2081444" cy="1378096"/>
          </a:xfrm>
          <a:prstGeom prst="rect">
            <a:avLst/>
          </a:prstGeom>
          <a:noFill/>
          <a:ln>
            <a:noFill/>
          </a:ln>
        </p:spPr>
      </p:pic>
      <p:sp>
        <p:nvSpPr>
          <p:cNvPr id="411" name="Google Shape;411;p43"/>
          <p:cNvSpPr/>
          <p:nvPr/>
        </p:nvSpPr>
        <p:spPr>
          <a:xfrm>
            <a:off x="-20540" y="5112217"/>
            <a:ext cx="66173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3600"/>
              <a:buFont typeface="Calibri"/>
              <a:buNone/>
            </a:pPr>
            <a:r>
              <a:rPr lang="en-GB" sz="3600">
                <a:solidFill>
                  <a:schemeClr val="accent1"/>
                </a:solidFill>
                <a:latin typeface="Calibri"/>
                <a:ea typeface="Calibri"/>
                <a:cs typeface="Calibri"/>
                <a:sym typeface="Calibri"/>
              </a:rPr>
              <a:t>7</a:t>
            </a:r>
            <a:r>
              <a:rPr lang="en-GB" sz="3600" b="0" cap="none">
                <a:solidFill>
                  <a:schemeClr val="accent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416" name="Google Shape;416;p44"/>
          <p:cNvGraphicFramePr/>
          <p:nvPr/>
        </p:nvGraphicFramePr>
        <p:xfrm>
          <a:off x="254668" y="144379"/>
          <a:ext cx="3000000" cy="3000000"/>
        </p:xfrm>
        <a:graphic>
          <a:graphicData uri="http://schemas.openxmlformats.org/drawingml/2006/table">
            <a:tbl>
              <a:tblPr>
                <a:noFill/>
                <a:tableStyleId>{4BDB4949-DDFE-44B6-A5B3-891D0FDA812C}</a:tableStyleId>
              </a:tblPr>
              <a:tblGrid>
                <a:gridCol w="1459775">
                  <a:extLst>
                    <a:ext uri="{9D8B030D-6E8A-4147-A177-3AD203B41FA5}">
                      <a16:colId xmlns:a16="http://schemas.microsoft.com/office/drawing/2014/main" val="20000"/>
                    </a:ext>
                  </a:extLst>
                </a:gridCol>
                <a:gridCol w="1459775">
                  <a:extLst>
                    <a:ext uri="{9D8B030D-6E8A-4147-A177-3AD203B41FA5}">
                      <a16:colId xmlns:a16="http://schemas.microsoft.com/office/drawing/2014/main" val="20001"/>
                    </a:ext>
                  </a:extLst>
                </a:gridCol>
                <a:gridCol w="1460525">
                  <a:extLst>
                    <a:ext uri="{9D8B030D-6E8A-4147-A177-3AD203B41FA5}">
                      <a16:colId xmlns:a16="http://schemas.microsoft.com/office/drawing/2014/main" val="20002"/>
                    </a:ext>
                  </a:extLst>
                </a:gridCol>
                <a:gridCol w="1460525">
                  <a:extLst>
                    <a:ext uri="{9D8B030D-6E8A-4147-A177-3AD203B41FA5}">
                      <a16:colId xmlns:a16="http://schemas.microsoft.com/office/drawing/2014/main" val="20003"/>
                    </a:ext>
                  </a:extLst>
                </a:gridCol>
                <a:gridCol w="1460525">
                  <a:extLst>
                    <a:ext uri="{9D8B030D-6E8A-4147-A177-3AD203B41FA5}">
                      <a16:colId xmlns:a16="http://schemas.microsoft.com/office/drawing/2014/main" val="20004"/>
                    </a:ext>
                  </a:extLst>
                </a:gridCol>
                <a:gridCol w="1460525">
                  <a:extLst>
                    <a:ext uri="{9D8B030D-6E8A-4147-A177-3AD203B41FA5}">
                      <a16:colId xmlns:a16="http://schemas.microsoft.com/office/drawing/2014/main" val="20005"/>
                    </a:ext>
                  </a:extLst>
                </a:gridCol>
                <a:gridCol w="1460525">
                  <a:extLst>
                    <a:ext uri="{9D8B030D-6E8A-4147-A177-3AD203B41FA5}">
                      <a16:colId xmlns:a16="http://schemas.microsoft.com/office/drawing/2014/main" val="20006"/>
                    </a:ext>
                  </a:extLst>
                </a:gridCol>
                <a:gridCol w="1460525">
                  <a:extLst>
                    <a:ext uri="{9D8B030D-6E8A-4147-A177-3AD203B41FA5}">
                      <a16:colId xmlns:a16="http://schemas.microsoft.com/office/drawing/2014/main" val="20007"/>
                    </a:ext>
                  </a:extLst>
                </a:gridCol>
              </a:tblGrid>
              <a:tr h="1359900">
                <a:tc>
                  <a:txBody>
                    <a:bodyPr/>
                    <a:lstStyle/>
                    <a:p>
                      <a:pPr marL="0" marR="0" lvl="0" indent="0" algn="ctr" rtl="0">
                        <a:lnSpc>
                          <a:spcPct val="115000"/>
                        </a:lnSpc>
                        <a:spcBef>
                          <a:spcPts val="0"/>
                        </a:spcBef>
                        <a:spcAft>
                          <a:spcPts val="0"/>
                        </a:spcAft>
                        <a:buClr>
                          <a:schemeClr val="dk1"/>
                        </a:buClr>
                        <a:buSzPts val="2200"/>
                        <a:buFont typeface="Calibri"/>
                        <a:buNone/>
                      </a:pPr>
                      <a:r>
                        <a:rPr lang="en-GB" sz="2200" b="1">
                          <a:latin typeface="Calibri"/>
                          <a:ea typeface="Calibri"/>
                          <a:cs typeface="Calibri"/>
                          <a:sym typeface="Calibri"/>
                        </a:rPr>
                        <a:t>Start</a:t>
                      </a:r>
                      <a:endParaRPr sz="1100"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 have seen lots of countries.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2</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played Tennis.</a:t>
                      </a:r>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3</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100"/>
                        <a:buFont typeface="Comic Sans MS"/>
                        <a:buNone/>
                      </a:pPr>
                      <a:r>
                        <a:rPr lang="en-GB" sz="1100">
                          <a:latin typeface="Comic Sans MS"/>
                          <a:ea typeface="Comic Sans MS"/>
                          <a:cs typeface="Comic Sans MS"/>
                          <a:sym typeface="Comic Sans MS"/>
                        </a:rPr>
                        <a:t>I travelled to Africa.</a:t>
                      </a:r>
                      <a:endParaRPr/>
                    </a:p>
                    <a:p>
                      <a:pPr marL="0" marR="0" lvl="0" indent="0" algn="ctr" rtl="0">
                        <a:lnSpc>
                          <a:spcPct val="115000"/>
                        </a:lnSpc>
                        <a:spcBef>
                          <a:spcPts val="0"/>
                        </a:spcBef>
                        <a:spcAft>
                          <a:spcPts val="0"/>
                        </a:spcAft>
                        <a:buClr>
                          <a:schemeClr val="dk1"/>
                        </a:buClr>
                        <a:buSzPts val="1100"/>
                        <a:buFont typeface="Calibri"/>
                        <a:buNone/>
                      </a:pP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4</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studied Biology.</a:t>
                      </a:r>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5</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 </a:t>
                      </a:r>
                      <a:r>
                        <a:rPr lang="en-GB" sz="1100">
                          <a:latin typeface="Comic Sans MS"/>
                          <a:ea typeface="Comic Sans MS"/>
                          <a:cs typeface="Comic Sans MS"/>
                          <a:sym typeface="Comic Sans MS"/>
                        </a:rPr>
                        <a:t>I have been to many dance studios.</a:t>
                      </a:r>
                      <a:endParaRPr/>
                    </a:p>
                    <a:p>
                      <a:pPr marL="0" marR="0" lvl="0" indent="0" algn="ctr" rtl="0">
                        <a:lnSpc>
                          <a:spcPct val="115000"/>
                        </a:lnSpc>
                        <a:spcBef>
                          <a:spcPts val="0"/>
                        </a:spcBef>
                        <a:spcAft>
                          <a:spcPts val="0"/>
                        </a:spcAft>
                        <a:buClr>
                          <a:schemeClr val="dk1"/>
                        </a:buClr>
                        <a:buSzPts val="1100"/>
                        <a:buFont typeface="Calibri"/>
                        <a:buNone/>
                      </a:pP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6</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have earned a lot of money</a:t>
                      </a:r>
                      <a:r>
                        <a:rPr lang="en-GB" sz="1200" u="none" strike="noStrike" cap="none">
                          <a:solidFill>
                            <a:srgbClr val="000000"/>
                          </a:solidFill>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7</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100"/>
                        <a:buFont typeface="Comic Sans MS"/>
                        <a:buNone/>
                      </a:pPr>
                      <a:r>
                        <a:rPr lang="en-GB" sz="1100">
                          <a:latin typeface="Comic Sans MS"/>
                          <a:ea typeface="Comic Sans MS"/>
                          <a:cs typeface="Comic Sans MS"/>
                          <a:sym typeface="Comic Sans MS"/>
                        </a:rPr>
                        <a:t>I will become a doctor.</a:t>
                      </a:r>
                      <a:endParaRPr/>
                    </a:p>
                    <a:p>
                      <a:pPr marL="0" marR="0" lvl="0" indent="0" algn="ctr" rtl="0">
                        <a:lnSpc>
                          <a:spcPct val="115000"/>
                        </a:lnSpc>
                        <a:spcBef>
                          <a:spcPts val="0"/>
                        </a:spcBef>
                        <a:spcAft>
                          <a:spcPts val="0"/>
                        </a:spcAft>
                        <a:buClr>
                          <a:schemeClr val="dk1"/>
                        </a:buClr>
                        <a:buSzPts val="1100"/>
                        <a:buFont typeface="Calibri"/>
                        <a:buNone/>
                      </a:pP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extLst>
                  <a:ext uri="{0D108BD9-81ED-4DB2-BD59-A6C34878D82A}">
                    <a16:rowId xmlns:a16="http://schemas.microsoft.com/office/drawing/2014/main" val="10000"/>
                  </a:ext>
                </a:extLst>
              </a:tr>
              <a:tr h="494250">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11725">
                <a:tc>
                  <a:txBody>
                    <a:bodyPr/>
                    <a:lstStyle/>
                    <a:p>
                      <a:pPr marL="0" marR="0" lvl="0" indent="0" algn="ctr" rtl="0">
                        <a:lnSpc>
                          <a:spcPct val="115000"/>
                        </a:lnSpc>
                        <a:spcBef>
                          <a:spcPts val="0"/>
                        </a:spcBef>
                        <a:spcAft>
                          <a:spcPts val="0"/>
                        </a:spcAft>
                        <a:buClr>
                          <a:schemeClr val="dk1"/>
                        </a:buClr>
                        <a:buSzPts val="2100"/>
                        <a:buFont typeface="Calibri"/>
                        <a:buNone/>
                      </a:pPr>
                      <a:r>
                        <a:rPr lang="en-GB" sz="2100" u="none" strike="noStrike" cap="none">
                          <a:latin typeface="Calibri"/>
                          <a:ea typeface="Calibri"/>
                          <a:cs typeface="Calibri"/>
                          <a:sym typeface="Calibri"/>
                        </a:rPr>
                        <a:t>Ziel</a:t>
                      </a:r>
                      <a:endParaRPr sz="2000"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14</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 fell of my bike and hurt my leg.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13</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 had an accident.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12</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 won many prizes.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11</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ate curry sausage</a:t>
                      </a:r>
                      <a:r>
                        <a:rPr lang="en-GB" sz="1200" u="none" strike="noStrike" cap="none">
                          <a:solidFill>
                            <a:srgbClr val="000000"/>
                          </a:solidFill>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10</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have broken my arm</a:t>
                      </a:r>
                      <a:r>
                        <a:rPr lang="en-GB" sz="1200" u="none" strike="noStrike" cap="none">
                          <a:solidFill>
                            <a:srgbClr val="000000"/>
                          </a:solidFill>
                          <a:latin typeface="Calibri"/>
                          <a:ea typeface="Calibri"/>
                          <a:cs typeface="Calibri"/>
                          <a:sym typeface="Calibri"/>
                        </a:rPr>
                        <a: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9</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will earn a lot of money</a:t>
                      </a:r>
                      <a:r>
                        <a:rPr lang="en-GB" sz="1200" u="none" strike="noStrike" cap="none">
                          <a:solidFill>
                            <a:srgbClr val="000000"/>
                          </a:solidFill>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8</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omic Sans MS"/>
                        <a:buNone/>
                      </a:pPr>
                      <a:r>
                        <a:rPr lang="en-GB" sz="1200">
                          <a:latin typeface="Comic Sans MS"/>
                          <a:ea typeface="Comic Sans MS"/>
                          <a:cs typeface="Comic Sans MS"/>
                          <a:sym typeface="Comic Sans MS"/>
                        </a:rPr>
                        <a:t>I will work for an aid organization</a:t>
                      </a:r>
                      <a:r>
                        <a:rPr lang="en-GB" sz="1200" u="none" strike="noStrike" cap="none">
                          <a:solidFill>
                            <a:srgbClr val="000000"/>
                          </a:solidFill>
                          <a:latin typeface="Calibri"/>
                          <a:ea typeface="Calibri"/>
                          <a:cs typeface="Calibri"/>
                          <a:sym typeface="Calibri"/>
                        </a:rPr>
                        <a: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66"/>
                    </a:solidFill>
                  </a:tcPr>
                </a:tc>
                <a:extLst>
                  <a:ext uri="{0D108BD9-81ED-4DB2-BD59-A6C34878D82A}">
                    <a16:rowId xmlns:a16="http://schemas.microsoft.com/office/drawing/2014/main" val="10002"/>
                  </a:ext>
                </a:extLst>
              </a:tr>
            </a:tbl>
          </a:graphicData>
        </a:graphic>
      </p:graphicFrame>
      <p:sp>
        <p:nvSpPr>
          <p:cNvPr id="417" name="Google Shape;417;p44"/>
          <p:cNvSpPr/>
          <p:nvPr/>
        </p:nvSpPr>
        <p:spPr>
          <a:xfrm>
            <a:off x="11473438" y="1447559"/>
            <a:ext cx="463894" cy="628713"/>
          </a:xfrm>
          <a:prstGeom prst="downArrow">
            <a:avLst>
              <a:gd name="adj1" fmla="val 50000"/>
              <a:gd name="adj2" fmla="val 50000"/>
            </a:avLst>
          </a:prstGeom>
          <a:gradFill>
            <a:gsLst>
              <a:gs pos="0">
                <a:srgbClr val="29859E"/>
              </a:gs>
              <a:gs pos="80000">
                <a:srgbClr val="36B0D0"/>
              </a:gs>
              <a:gs pos="100000">
                <a:srgbClr val="33B3D5"/>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8" name="Google Shape;418;p44"/>
          <p:cNvSpPr/>
          <p:nvPr/>
        </p:nvSpPr>
        <p:spPr>
          <a:xfrm>
            <a:off x="254668" y="5213443"/>
            <a:ext cx="11427995"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444444"/>
              </a:buClr>
              <a:buSzPts val="1800"/>
              <a:buFont typeface="Gentium Basic"/>
              <a:buNone/>
            </a:pPr>
            <a:r>
              <a:rPr lang="en-GB" sz="1800" b="1">
                <a:solidFill>
                  <a:srgbClr val="444444"/>
                </a:solidFill>
                <a:latin typeface="Gentium Basic"/>
                <a:ea typeface="Gentium Basic"/>
                <a:cs typeface="Gentium Basic"/>
                <a:sym typeface="Gentium Basic"/>
              </a:rPr>
              <a:t>2 players + 1 referee with the answer sheet. The youngest player starts. Translate the sentence into German. If they get it correct they can move their counter one space. If they get it incorrect they must stay where they are, but the referee must read the correct answer so they can try to remember it for their next turn.  The first person to reach the end of the game wins! </a:t>
            </a:r>
            <a:endParaRPr sz="1800">
              <a:solidFill>
                <a:srgbClr val="444444"/>
              </a:solidFill>
              <a:latin typeface="Gentium Basic"/>
              <a:ea typeface="Gentium Basic"/>
              <a:cs typeface="Gentium Basic"/>
              <a:sym typeface="Gentium Bas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aphicFrame>
        <p:nvGraphicFramePr>
          <p:cNvPr id="423" name="Google Shape;423;p45"/>
          <p:cNvGraphicFramePr/>
          <p:nvPr/>
        </p:nvGraphicFramePr>
        <p:xfrm>
          <a:off x="254668" y="144379"/>
          <a:ext cx="3000000" cy="3000000"/>
        </p:xfrm>
        <a:graphic>
          <a:graphicData uri="http://schemas.openxmlformats.org/drawingml/2006/table">
            <a:tbl>
              <a:tblPr>
                <a:noFill/>
                <a:tableStyleId>{4BDB4949-DDFE-44B6-A5B3-891D0FDA812C}</a:tableStyleId>
              </a:tblPr>
              <a:tblGrid>
                <a:gridCol w="1459775">
                  <a:extLst>
                    <a:ext uri="{9D8B030D-6E8A-4147-A177-3AD203B41FA5}">
                      <a16:colId xmlns:a16="http://schemas.microsoft.com/office/drawing/2014/main" val="20000"/>
                    </a:ext>
                  </a:extLst>
                </a:gridCol>
                <a:gridCol w="1459775">
                  <a:extLst>
                    <a:ext uri="{9D8B030D-6E8A-4147-A177-3AD203B41FA5}">
                      <a16:colId xmlns:a16="http://schemas.microsoft.com/office/drawing/2014/main" val="20001"/>
                    </a:ext>
                  </a:extLst>
                </a:gridCol>
                <a:gridCol w="1460525">
                  <a:extLst>
                    <a:ext uri="{9D8B030D-6E8A-4147-A177-3AD203B41FA5}">
                      <a16:colId xmlns:a16="http://schemas.microsoft.com/office/drawing/2014/main" val="20002"/>
                    </a:ext>
                  </a:extLst>
                </a:gridCol>
                <a:gridCol w="1453250">
                  <a:extLst>
                    <a:ext uri="{9D8B030D-6E8A-4147-A177-3AD203B41FA5}">
                      <a16:colId xmlns:a16="http://schemas.microsoft.com/office/drawing/2014/main" val="20003"/>
                    </a:ext>
                  </a:extLst>
                </a:gridCol>
                <a:gridCol w="1467800">
                  <a:extLst>
                    <a:ext uri="{9D8B030D-6E8A-4147-A177-3AD203B41FA5}">
                      <a16:colId xmlns:a16="http://schemas.microsoft.com/office/drawing/2014/main" val="20004"/>
                    </a:ext>
                  </a:extLst>
                </a:gridCol>
                <a:gridCol w="1460525">
                  <a:extLst>
                    <a:ext uri="{9D8B030D-6E8A-4147-A177-3AD203B41FA5}">
                      <a16:colId xmlns:a16="http://schemas.microsoft.com/office/drawing/2014/main" val="20005"/>
                    </a:ext>
                  </a:extLst>
                </a:gridCol>
                <a:gridCol w="1460525">
                  <a:extLst>
                    <a:ext uri="{9D8B030D-6E8A-4147-A177-3AD203B41FA5}">
                      <a16:colId xmlns:a16="http://schemas.microsoft.com/office/drawing/2014/main" val="20006"/>
                    </a:ext>
                  </a:extLst>
                </a:gridCol>
                <a:gridCol w="1460525">
                  <a:extLst>
                    <a:ext uri="{9D8B030D-6E8A-4147-A177-3AD203B41FA5}">
                      <a16:colId xmlns:a16="http://schemas.microsoft.com/office/drawing/2014/main" val="20007"/>
                    </a:ext>
                  </a:extLst>
                </a:gridCol>
              </a:tblGrid>
              <a:tr h="1359900">
                <a:tc>
                  <a:txBody>
                    <a:bodyPr/>
                    <a:lstStyle/>
                    <a:p>
                      <a:pPr marL="0" marR="0" lvl="0" indent="0" algn="ctr" rtl="0">
                        <a:lnSpc>
                          <a:spcPct val="115000"/>
                        </a:lnSpc>
                        <a:spcBef>
                          <a:spcPts val="0"/>
                        </a:spcBef>
                        <a:spcAft>
                          <a:spcPts val="0"/>
                        </a:spcAft>
                        <a:buClr>
                          <a:schemeClr val="dk1"/>
                        </a:buClr>
                        <a:buSzPts val="2200"/>
                        <a:buFont typeface="Calibri"/>
                        <a:buNone/>
                      </a:pPr>
                      <a:r>
                        <a:rPr lang="en-GB" sz="2200" b="1">
                          <a:latin typeface="Calibri"/>
                          <a:ea typeface="Calibri"/>
                          <a:cs typeface="Calibri"/>
                          <a:sym typeface="Calibri"/>
                        </a:rPr>
                        <a:t>Start</a:t>
                      </a:r>
                      <a:endParaRPr sz="1100"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viele Länder gesehen</a:t>
                      </a:r>
                      <a:r>
                        <a:rPr lang="en-GB" sz="1200" u="none" strike="noStrike" cap="none">
                          <a:solidFill>
                            <a:srgbClr val="000000"/>
                          </a:solidFill>
                          <a:latin typeface="Comic Sans MS"/>
                          <a:ea typeface="Comic Sans MS"/>
                          <a:cs typeface="Comic Sans MS"/>
                          <a:sym typeface="Comic Sans MS"/>
                        </a:rPr>
                        <a: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2</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Tennis gespielt.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3</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bin nach Afrika gefahren.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4</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Biologie studiert.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5</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bin in viele Tanzstudios gegangen</a:t>
                      </a:r>
                      <a:r>
                        <a:rPr lang="en-GB" sz="1100" u="none" strike="noStrike" cap="none">
                          <a:solidFill>
                            <a:srgbClr val="000000"/>
                          </a:solidFill>
                          <a:latin typeface="Calibri"/>
                          <a:ea typeface="Calibri"/>
                          <a:cs typeface="Calibri"/>
                          <a:sym typeface="Calibri"/>
                        </a:rPr>
                        <a: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6</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viel Geld verdient.</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7</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werde Arzt werden.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extLst>
                  <a:ext uri="{0D108BD9-81ED-4DB2-BD59-A6C34878D82A}">
                    <a16:rowId xmlns:a16="http://schemas.microsoft.com/office/drawing/2014/main" val="10000"/>
                  </a:ext>
                </a:extLst>
              </a:tr>
              <a:tr h="494250">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11725">
                <a:tc>
                  <a:txBody>
                    <a:bodyPr/>
                    <a:lstStyle/>
                    <a:p>
                      <a:pPr marL="0" marR="0" lvl="0" indent="0" algn="ctr" rtl="0">
                        <a:lnSpc>
                          <a:spcPct val="115000"/>
                        </a:lnSpc>
                        <a:spcBef>
                          <a:spcPts val="0"/>
                        </a:spcBef>
                        <a:spcAft>
                          <a:spcPts val="0"/>
                        </a:spcAft>
                        <a:buClr>
                          <a:schemeClr val="dk1"/>
                        </a:buClr>
                        <a:buSzPts val="2100"/>
                        <a:buFont typeface="Calibri"/>
                        <a:buNone/>
                      </a:pPr>
                      <a:r>
                        <a:rPr lang="en-GB" sz="2100" b="1" u="none" strike="noStrike" cap="none">
                          <a:latin typeface="Calibri"/>
                          <a:ea typeface="Calibri"/>
                          <a:cs typeface="Calibri"/>
                          <a:sym typeface="Calibri"/>
                        </a:rPr>
                        <a:t>Ziel</a:t>
                      </a:r>
                      <a:endParaRPr sz="2000" b="1" u="none" strike="noStrike" cap="none">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14</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bin vom Rad gefallen und habe mir das Bein verletzt.  </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13</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einen Unfall gehabt.</a:t>
                      </a:r>
                      <a:endParaRPr sz="1200" u="none" strike="noStrike" cap="none">
                        <a:solidFill>
                          <a:srgbClr val="000000"/>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12</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100"/>
                        <a:buFont typeface="Calibri"/>
                        <a:buNone/>
                      </a:pPr>
                      <a:r>
                        <a:rPr lang="en-GB" sz="1100" u="none" strike="noStrike" cap="none">
                          <a:solidFill>
                            <a:srgbClr val="000000"/>
                          </a:solidFill>
                          <a:latin typeface="Calibri"/>
                          <a:ea typeface="Calibri"/>
                          <a:cs typeface="Calibri"/>
                          <a:sym typeface="Calibri"/>
                        </a:rPr>
                        <a:t>Ich habe viele Preise gewonnen.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11</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habe Currywurst gegessen.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10</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100"/>
                        <a:buFont typeface="Calibri"/>
                        <a:buNone/>
                      </a:pPr>
                      <a:r>
                        <a:rPr lang="en-GB" sz="1100" u="none" strike="noStrike" cap="none">
                          <a:solidFill>
                            <a:srgbClr val="000000"/>
                          </a:solidFill>
                          <a:latin typeface="Calibri"/>
                          <a:ea typeface="Calibri"/>
                          <a:cs typeface="Calibri"/>
                          <a:sym typeface="Calibri"/>
                        </a:rPr>
                        <a:t>Ich habe mir den Arm gebrochen.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9</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200"/>
                        <a:buFont typeface="Calibri"/>
                        <a:buNone/>
                      </a:pPr>
                      <a:r>
                        <a:rPr lang="en-GB" sz="1200" u="none" strike="noStrike" cap="none">
                          <a:solidFill>
                            <a:srgbClr val="000000"/>
                          </a:solidFill>
                          <a:latin typeface="Calibri"/>
                          <a:ea typeface="Calibri"/>
                          <a:cs typeface="Calibri"/>
                          <a:sym typeface="Calibri"/>
                        </a:rPr>
                        <a:t>Ich werde viel Geld verdienen.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tc>
                  <a:txBody>
                    <a:bodyPr/>
                    <a:lstStyle/>
                    <a:p>
                      <a:pPr marL="0" marR="0" lvl="0" indent="0" algn="ctr" rtl="0">
                        <a:lnSpc>
                          <a:spcPct val="115000"/>
                        </a:lnSpc>
                        <a:spcBef>
                          <a:spcPts val="0"/>
                        </a:spcBef>
                        <a:spcAft>
                          <a:spcPts val="0"/>
                        </a:spcAft>
                        <a:buClr>
                          <a:srgbClr val="000000"/>
                        </a:buClr>
                        <a:buSzPts val="1200"/>
                        <a:buFont typeface="Calibri"/>
                        <a:buNone/>
                      </a:pPr>
                      <a:r>
                        <a:rPr lang="en-GB" sz="1200" b="1" u="none" strike="noStrike" cap="none">
                          <a:solidFill>
                            <a:srgbClr val="000000"/>
                          </a:solidFill>
                          <a:latin typeface="Calibri"/>
                          <a:ea typeface="Calibri"/>
                          <a:cs typeface="Calibri"/>
                          <a:sym typeface="Calibri"/>
                        </a:rPr>
                        <a:t>8</a:t>
                      </a:r>
                      <a:endParaRPr sz="1100" u="none" strike="noStrike" cap="none">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200"/>
                        <a:buFont typeface="Calibri"/>
                        <a:buNone/>
                      </a:pPr>
                      <a:r>
                        <a:rPr lang="en-GB" sz="1200" u="none" strike="noStrike" cap="none">
                          <a:latin typeface="Calibri"/>
                          <a:ea typeface="Calibri"/>
                          <a:cs typeface="Calibri"/>
                          <a:sym typeface="Calibri"/>
                        </a:rPr>
                        <a:t> </a:t>
                      </a:r>
                      <a:endParaRPr sz="120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100"/>
                        <a:buFont typeface="Calibri"/>
                        <a:buNone/>
                      </a:pPr>
                      <a:r>
                        <a:rPr lang="en-GB" sz="1100" u="none" strike="noStrike" cap="none">
                          <a:latin typeface="Calibri"/>
                          <a:ea typeface="Calibri"/>
                          <a:cs typeface="Calibri"/>
                          <a:sym typeface="Calibri"/>
                        </a:rPr>
                        <a:t>Ich werde für eine Hilfsorganisation arbeiten.</a:t>
                      </a:r>
                      <a:endParaRPr sz="11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bl>
          </a:graphicData>
        </a:graphic>
      </p:graphicFrame>
      <p:sp>
        <p:nvSpPr>
          <p:cNvPr id="424" name="Google Shape;424;p45"/>
          <p:cNvSpPr/>
          <p:nvPr/>
        </p:nvSpPr>
        <p:spPr>
          <a:xfrm>
            <a:off x="11473438" y="1447559"/>
            <a:ext cx="463894" cy="628713"/>
          </a:xfrm>
          <a:prstGeom prst="downArrow">
            <a:avLst>
              <a:gd name="adj1" fmla="val 50000"/>
              <a:gd name="adj2" fmla="val 50000"/>
            </a:avLst>
          </a:prstGeom>
          <a:gradFill>
            <a:gsLst>
              <a:gs pos="0">
                <a:srgbClr val="29859E"/>
              </a:gs>
              <a:gs pos="80000">
                <a:srgbClr val="36B0D0"/>
              </a:gs>
              <a:gs pos="100000">
                <a:srgbClr val="33B3D5"/>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5" name="Google Shape;425;p45"/>
          <p:cNvSpPr/>
          <p:nvPr/>
        </p:nvSpPr>
        <p:spPr>
          <a:xfrm>
            <a:off x="254668" y="5213443"/>
            <a:ext cx="11427995"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444444"/>
              </a:buClr>
              <a:buSzPts val="1800"/>
              <a:buFont typeface="Gentium Basic"/>
              <a:buNone/>
            </a:pPr>
            <a:r>
              <a:rPr lang="en-GB" sz="1800" b="1">
                <a:solidFill>
                  <a:srgbClr val="444444"/>
                </a:solidFill>
                <a:latin typeface="Gentium Basic"/>
                <a:ea typeface="Gentium Basic"/>
                <a:cs typeface="Gentium Basic"/>
                <a:sym typeface="Gentium Basic"/>
              </a:rPr>
              <a:t>2 players + 1 referee with the answer sheet. The youngest player starts. Translate the sentence into German. If they get it correct they can move their counter one space. If they get it incorrect they must stay where they are, but the referee must read the correct answer so they can try to remember it for their next turn.  The first person to reach the end of the game wins! </a:t>
            </a:r>
            <a:endParaRPr sz="1800">
              <a:solidFill>
                <a:srgbClr val="444444"/>
              </a:solidFill>
              <a:latin typeface="Gentium Basic"/>
              <a:ea typeface="Gentium Basic"/>
              <a:cs typeface="Gentium Basic"/>
              <a:sym typeface="Gentium Basic"/>
            </a:endParaRPr>
          </a:p>
        </p:txBody>
      </p:sp>
      <p:sp>
        <p:nvSpPr>
          <p:cNvPr id="426" name="Google Shape;426;p45"/>
          <p:cNvSpPr txBox="1"/>
          <p:nvPr/>
        </p:nvSpPr>
        <p:spPr>
          <a:xfrm>
            <a:off x="3744828" y="4146354"/>
            <a:ext cx="4447674" cy="830997"/>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800"/>
              <a:buFont typeface="Calibri"/>
              <a:buNone/>
            </a:pPr>
            <a:r>
              <a:rPr lang="en-GB" sz="4800">
                <a:solidFill>
                  <a:schemeClr val="dk1"/>
                </a:solidFill>
                <a:latin typeface="Calibri"/>
                <a:ea typeface="Calibri"/>
                <a:cs typeface="Calibri"/>
                <a:sym typeface="Calibri"/>
              </a:rPr>
              <a:t>ANSWER SHEET</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aphicFrame>
        <p:nvGraphicFramePr>
          <p:cNvPr id="432" name="Google Shape;432;p46"/>
          <p:cNvGraphicFramePr/>
          <p:nvPr/>
        </p:nvGraphicFramePr>
        <p:xfrm>
          <a:off x="125341" y="172279"/>
          <a:ext cx="3000000" cy="3000000"/>
        </p:xfrm>
        <a:graphic>
          <a:graphicData uri="http://schemas.openxmlformats.org/drawingml/2006/table">
            <a:tbl>
              <a:tblPr>
                <a:noFill/>
                <a:tableStyleId>{4BDB4949-DDFE-44B6-A5B3-891D0FDA812C}</a:tableStyleId>
              </a:tblPr>
              <a:tblGrid>
                <a:gridCol w="1591775">
                  <a:extLst>
                    <a:ext uri="{9D8B030D-6E8A-4147-A177-3AD203B41FA5}">
                      <a16:colId xmlns:a16="http://schemas.microsoft.com/office/drawing/2014/main" val="20000"/>
                    </a:ext>
                  </a:extLst>
                </a:gridCol>
                <a:gridCol w="1693625">
                  <a:extLst>
                    <a:ext uri="{9D8B030D-6E8A-4147-A177-3AD203B41FA5}">
                      <a16:colId xmlns:a16="http://schemas.microsoft.com/office/drawing/2014/main" val="20001"/>
                    </a:ext>
                  </a:extLst>
                </a:gridCol>
                <a:gridCol w="1452850">
                  <a:extLst>
                    <a:ext uri="{9D8B030D-6E8A-4147-A177-3AD203B41FA5}">
                      <a16:colId xmlns:a16="http://schemas.microsoft.com/office/drawing/2014/main" val="20002"/>
                    </a:ext>
                  </a:extLst>
                </a:gridCol>
                <a:gridCol w="1736000">
                  <a:extLst>
                    <a:ext uri="{9D8B030D-6E8A-4147-A177-3AD203B41FA5}">
                      <a16:colId xmlns:a16="http://schemas.microsoft.com/office/drawing/2014/main" val="20003"/>
                    </a:ext>
                  </a:extLst>
                </a:gridCol>
              </a:tblGrid>
              <a:tr h="103225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  Ich habe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 Länder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3.  in viele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4. Rad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0"/>
                  </a:ext>
                </a:extLst>
              </a:tr>
              <a:tr h="963425">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5.  gewonnen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6.  gebrochen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7.  vom</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8. viele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88085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9.  weil</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10.  gefallen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11. Ich bin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12. Preise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922125">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13.  gegangen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14. das Bein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15.  gesehen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16. viel</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82580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17.  Ich bin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18. mir</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19. Tanzstudios</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20. ich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849200">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21.  gebrochen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22. jeden</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23.  gespielt</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24.  habe mir</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812025">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25. und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26.  habe</a:t>
                      </a:r>
                      <a:endParaRPr sz="1400" b="0">
                        <a:latin typeface="Comic Sans MS"/>
                        <a:ea typeface="Comic Sans MS"/>
                        <a:cs typeface="Comic Sans MS"/>
                        <a:sym typeface="Comic Sans M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27. Tag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400" b="0">
                        <a:latin typeface="Comic Sans MS"/>
                        <a:ea typeface="Comic Sans MS"/>
                        <a:cs typeface="Comic Sans MS"/>
                        <a:sym typeface="Comic Sans MS"/>
                      </a:endParaRPr>
                    </a:p>
                    <a:p>
                      <a:pPr marL="0" marR="0" lvl="0" indent="0" algn="l" rtl="0">
                        <a:spcBef>
                          <a:spcPts val="0"/>
                        </a:spcBef>
                        <a:spcAft>
                          <a:spcPts val="0"/>
                        </a:spcAft>
                        <a:buNone/>
                      </a:pPr>
                      <a:r>
                        <a:rPr lang="en-GB" sz="1400" b="0">
                          <a:latin typeface="Comic Sans MS"/>
                          <a:ea typeface="Comic Sans MS"/>
                          <a:cs typeface="Comic Sans MS"/>
                          <a:sym typeface="Comic Sans MS"/>
                        </a:rPr>
                        <a:t>28. den Arm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bl>
          </a:graphicData>
        </a:graphic>
      </p:graphicFrame>
      <p:sp>
        <p:nvSpPr>
          <p:cNvPr id="433" name="Google Shape;433;p46"/>
          <p:cNvSpPr txBox="1"/>
          <p:nvPr/>
        </p:nvSpPr>
        <p:spPr>
          <a:xfrm>
            <a:off x="6818798" y="172279"/>
            <a:ext cx="5247861"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1: </a:t>
            </a:r>
            <a:r>
              <a:rPr lang="en-GB" sz="1800" b="1" i="0" u="none" strike="noStrike" cap="none">
                <a:solidFill>
                  <a:srgbClr val="000000"/>
                </a:solidFill>
                <a:latin typeface="Calibri"/>
                <a:ea typeface="Calibri"/>
                <a:cs typeface="Calibri"/>
                <a:sym typeface="Calibri"/>
              </a:rPr>
              <a:t>Use the grid to help you work out the sentences. Write them out in </a:t>
            </a:r>
            <a:r>
              <a:rPr lang="en-GB" sz="1800" b="1">
                <a:solidFill>
                  <a:srgbClr val="000000"/>
                </a:solidFill>
                <a:latin typeface="Calibri"/>
                <a:ea typeface="Calibri"/>
                <a:cs typeface="Calibri"/>
                <a:sym typeface="Calibri"/>
              </a:rPr>
              <a:t>German</a:t>
            </a:r>
            <a:r>
              <a:rPr lang="en-GB" sz="1800" b="1" i="0" u="none" strike="noStrike" cap="none">
                <a:solidFill>
                  <a:srgbClr val="000000"/>
                </a:solidFill>
                <a:latin typeface="Calibri"/>
                <a:ea typeface="Calibri"/>
                <a:cs typeface="Calibri"/>
                <a:sym typeface="Calibri"/>
              </a:rPr>
              <a:t>.</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a:solidFill>
                  <a:srgbClr val="000000"/>
                </a:solidFill>
                <a:latin typeface="Calibri"/>
                <a:ea typeface="Calibri"/>
                <a:cs typeface="Calibri"/>
                <a:sym typeface="Calibri"/>
              </a:rPr>
              <a:t>1/8/2/15</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0" u="none" strike="noStrike" cap="none">
                <a:solidFill>
                  <a:srgbClr val="000000"/>
                </a:solidFill>
                <a:latin typeface="Calibri"/>
                <a:ea typeface="Calibri"/>
                <a:cs typeface="Calibri"/>
                <a:sym typeface="Calibri"/>
              </a:rPr>
              <a:t>11/3/19/13</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a:solidFill>
                  <a:srgbClr val="000000"/>
                </a:solidFill>
                <a:latin typeface="Calibri"/>
                <a:ea typeface="Calibri"/>
                <a:cs typeface="Calibri"/>
                <a:sym typeface="Calibri"/>
              </a:rPr>
              <a:t>1/18/28/6</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0" u="none" strike="noStrike" cap="none">
                <a:solidFill>
                  <a:srgbClr val="000000"/>
                </a:solidFill>
                <a:latin typeface="Calibri"/>
                <a:ea typeface="Calibri"/>
                <a:cs typeface="Calibri"/>
                <a:sym typeface="Calibri"/>
              </a:rPr>
              <a:t>17/7/4/10/25/24/14/21</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0" u="none" strike="noStrike" cap="none">
                <a:solidFill>
                  <a:srgbClr val="000000"/>
                </a:solidFill>
                <a:latin typeface="Calibri"/>
                <a:ea typeface="Calibri"/>
                <a:cs typeface="Calibri"/>
                <a:sym typeface="Calibri"/>
              </a:rPr>
              <a:t>1/8/12/5/9/20/22/27/23/26</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4" name="Google Shape;434;p46"/>
          <p:cNvSpPr txBox="1"/>
          <p:nvPr/>
        </p:nvSpPr>
        <p:spPr>
          <a:xfrm>
            <a:off x="6818796" y="2857141"/>
            <a:ext cx="5247861"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2: Translate the sentences into English. </a:t>
            </a:r>
            <a:endParaRPr sz="1800" b="0" i="0" u="none" strike="noStrike" cap="none">
              <a:solidFill>
                <a:srgbClr val="000000"/>
              </a:solidFill>
              <a:latin typeface="Calibri"/>
              <a:ea typeface="Calibri"/>
              <a:cs typeface="Calibri"/>
              <a:sym typeface="Calibri"/>
            </a:endParaRPr>
          </a:p>
          <a:p>
            <a:pPr marL="342900" marR="0" lvl="0" indent="-22860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5" name="Google Shape;435;p46"/>
          <p:cNvSpPr txBox="1"/>
          <p:nvPr/>
        </p:nvSpPr>
        <p:spPr>
          <a:xfrm>
            <a:off x="6818793" y="3755768"/>
            <a:ext cx="5247861" cy="203132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3: Write the codes for these sentences:</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I hurt my leg, because I fell of my bike.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I played tennis and broke my arm</a:t>
            </a:r>
            <a:r>
              <a:rPr lang="en-GB" sz="1800" b="1" i="1" u="none" strike="noStrike" cap="none">
                <a:solidFill>
                  <a:srgbClr val="000000"/>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a:solidFill>
                  <a:srgbClr val="000000"/>
                </a:solidFill>
                <a:latin typeface="Calibri"/>
                <a:ea typeface="Calibri"/>
                <a:cs typeface="Calibri"/>
                <a:sym typeface="Calibri"/>
              </a:rPr>
              <a:t>I went to many dance studios because I won lots of prizes. </a:t>
            </a:r>
            <a:endParaRPr/>
          </a:p>
          <a:p>
            <a:pPr marL="342900" marR="0" lvl="0" indent="-342900" algn="l" rtl="0">
              <a:lnSpc>
                <a:spcPct val="100000"/>
              </a:lnSpc>
              <a:spcBef>
                <a:spcPts val="0"/>
              </a:spcBef>
              <a:spcAft>
                <a:spcPts val="0"/>
              </a:spcAft>
              <a:buClr>
                <a:srgbClr val="000000"/>
              </a:buClr>
              <a:buSzPts val="1800"/>
              <a:buFont typeface="Calibri"/>
              <a:buAutoNum type="alphaLcParenR"/>
            </a:pPr>
            <a:r>
              <a:rPr lang="en-GB" sz="1800" b="1" i="1" u="none" strike="noStrike" cap="none">
                <a:solidFill>
                  <a:srgbClr val="000000"/>
                </a:solidFill>
                <a:latin typeface="Calibri"/>
                <a:ea typeface="Calibri"/>
                <a:cs typeface="Calibri"/>
                <a:sym typeface="Calibri"/>
              </a:rPr>
              <a:t>I have seen lots of countries because I won many prizes</a:t>
            </a:r>
            <a:r>
              <a:rPr lang="en-GB" sz="1800" b="1" i="1">
                <a:solidFill>
                  <a:srgbClr val="000000"/>
                </a:solidFill>
                <a:latin typeface="Calibri"/>
                <a:ea typeface="Calibri"/>
                <a:cs typeface="Calibri"/>
                <a:sym typeface="Calibri"/>
              </a:rPr>
              <a:t>. </a:t>
            </a:r>
            <a:r>
              <a:rPr lang="en-GB" sz="1800" b="1" i="1" u="none" strike="noStrike" cap="none">
                <a:solidFill>
                  <a:srgbClr val="000000"/>
                </a:solidFill>
                <a:latin typeface="Calibri"/>
                <a:ea typeface="Calibri"/>
                <a:cs typeface="Calibri"/>
                <a:sym typeface="Calibri"/>
              </a:rPr>
              <a:t> </a:t>
            </a:r>
            <a:endParaRPr/>
          </a:p>
        </p:txBody>
      </p:sp>
      <p:sp>
        <p:nvSpPr>
          <p:cNvPr id="436" name="Google Shape;436;p46"/>
          <p:cNvSpPr txBox="1"/>
          <p:nvPr/>
        </p:nvSpPr>
        <p:spPr>
          <a:xfrm>
            <a:off x="6818792" y="5947950"/>
            <a:ext cx="5247861"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GB" sz="1800" b="1" i="1" u="none" strike="noStrike" cap="none">
                <a:solidFill>
                  <a:srgbClr val="000000"/>
                </a:solidFill>
                <a:latin typeface="Calibri"/>
                <a:ea typeface="Calibri"/>
                <a:cs typeface="Calibri"/>
                <a:sym typeface="Calibri"/>
              </a:rPr>
              <a:t>Task  4: Come up with 3 sentences of your own, using the chunks from the grid.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7"/>
          <p:cNvSpPr txBox="1"/>
          <p:nvPr/>
        </p:nvSpPr>
        <p:spPr>
          <a:xfrm>
            <a:off x="4596063" y="0"/>
            <a:ext cx="4384164" cy="46166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One pen one dice translation</a:t>
            </a:r>
            <a:endParaRPr/>
          </a:p>
        </p:txBody>
      </p:sp>
      <p:sp>
        <p:nvSpPr>
          <p:cNvPr id="443" name="Google Shape;443;p47"/>
          <p:cNvSpPr txBox="1"/>
          <p:nvPr/>
        </p:nvSpPr>
        <p:spPr>
          <a:xfrm>
            <a:off x="132347" y="814498"/>
            <a:ext cx="1195939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You will work in pairs. You have only 1 pen and one dice. One person will start with the pen and can start translating the English into German. The other person must keep rolling the dice until they roll a 6. When they roll 6 they must say “seis” and swap the dice for the pen. Then they can start translating. The winner is the person who finishes first.  </a:t>
            </a:r>
            <a:endParaRPr/>
          </a:p>
        </p:txBody>
      </p:sp>
      <p:graphicFrame>
        <p:nvGraphicFramePr>
          <p:cNvPr id="444" name="Google Shape;444;p47"/>
          <p:cNvGraphicFramePr/>
          <p:nvPr/>
        </p:nvGraphicFramePr>
        <p:xfrm>
          <a:off x="250327" y="1553162"/>
          <a:ext cx="3000000" cy="3000000"/>
        </p:xfrm>
        <a:graphic>
          <a:graphicData uri="http://schemas.openxmlformats.org/drawingml/2006/table">
            <a:tbl>
              <a:tblPr>
                <a:noFill/>
                <a:tableStyleId>{4BDB4949-DDFE-44B6-A5B3-891D0FDA812C}</a:tableStyleId>
              </a:tblPr>
              <a:tblGrid>
                <a:gridCol w="5920700">
                  <a:extLst>
                    <a:ext uri="{9D8B030D-6E8A-4147-A177-3AD203B41FA5}">
                      <a16:colId xmlns:a16="http://schemas.microsoft.com/office/drawing/2014/main" val="20000"/>
                    </a:ext>
                  </a:extLst>
                </a:gridCol>
                <a:gridCol w="5920700">
                  <a:extLst>
                    <a:ext uri="{9D8B030D-6E8A-4147-A177-3AD203B41FA5}">
                      <a16:colId xmlns:a16="http://schemas.microsoft.com/office/drawing/2014/main" val="20001"/>
                    </a:ext>
                  </a:extLst>
                </a:gridCol>
              </a:tblGrid>
              <a:tr h="874375">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GB" sz="1800"/>
                        <a:t> </a:t>
                      </a:r>
                      <a:r>
                        <a:rPr lang="en-GB" sz="1800">
                          <a:latin typeface="Comic Sans MS"/>
                          <a:ea typeface="Comic Sans MS"/>
                          <a:cs typeface="Comic Sans MS"/>
                          <a:sym typeface="Comic Sans MS"/>
                        </a:rPr>
                        <a:t>I travelled to Africa</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74375">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have earned a lot of money</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74375">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have broken my arm</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1960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will work for an aid organization</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73450">
                <a:tc>
                  <a:txBody>
                    <a:bodyPr/>
                    <a:lstStyle/>
                    <a:p>
                      <a:pPr marL="0" marR="0" lvl="0" indent="0" algn="l" rtl="0">
                        <a:lnSpc>
                          <a:spcPct val="150000"/>
                        </a:lnSpc>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mic Sans MS"/>
                        <a:buNone/>
                      </a:pPr>
                      <a:r>
                        <a:rPr lang="en-GB" sz="1800">
                          <a:latin typeface="Comic Sans MS"/>
                          <a:ea typeface="Comic Sans MS"/>
                          <a:cs typeface="Comic Sans MS"/>
                          <a:sym typeface="Comic Sans MS"/>
                        </a:rPr>
                        <a:t>I will see lots of countries</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45" name="Google Shape;445;p47"/>
          <p:cNvPicPr preferRelativeResize="0"/>
          <p:nvPr/>
        </p:nvPicPr>
        <p:blipFill rotWithShape="1">
          <a:blip r:embed="rId3">
            <a:alphaModFix/>
          </a:blip>
          <a:srcRect/>
          <a:stretch/>
        </p:blipFill>
        <p:spPr>
          <a:xfrm>
            <a:off x="9307772" y="1080"/>
            <a:ext cx="801095" cy="801095"/>
          </a:xfrm>
          <a:prstGeom prst="rect">
            <a:avLst/>
          </a:prstGeom>
          <a:noFill/>
          <a:ln>
            <a:noFill/>
          </a:ln>
        </p:spPr>
      </p:pic>
      <p:pic>
        <p:nvPicPr>
          <p:cNvPr id="446" name="Google Shape;446;p47"/>
          <p:cNvPicPr preferRelativeResize="0"/>
          <p:nvPr/>
        </p:nvPicPr>
        <p:blipFill rotWithShape="1">
          <a:blip r:embed="rId4">
            <a:alphaModFix/>
          </a:blip>
          <a:srcRect/>
          <a:stretch/>
        </p:blipFill>
        <p:spPr>
          <a:xfrm>
            <a:off x="2083133" y="37811"/>
            <a:ext cx="760706" cy="7276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aphicFrame>
        <p:nvGraphicFramePr>
          <p:cNvPr id="452" name="Google Shape;452;p48"/>
          <p:cNvGraphicFramePr/>
          <p:nvPr/>
        </p:nvGraphicFramePr>
        <p:xfrm>
          <a:off x="253670" y="1069259"/>
          <a:ext cx="3000000" cy="3000000"/>
        </p:xfrm>
        <a:graphic>
          <a:graphicData uri="http://schemas.openxmlformats.org/drawingml/2006/table">
            <a:tbl>
              <a:tblPr>
                <a:noFill/>
                <a:tableStyleId>{4BDB4949-DDFE-44B6-A5B3-891D0FDA812C}</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07575">
                <a:tc gridSpan="4">
                  <a:txBody>
                    <a:bodyPr/>
                    <a:lstStyle/>
                    <a:p>
                      <a:pPr marL="0" marR="0" lvl="0" indent="0" algn="l" rtl="0">
                        <a:lnSpc>
                          <a:spcPct val="107000"/>
                        </a:lnSpc>
                        <a:spcBef>
                          <a:spcPts val="0"/>
                        </a:spcBef>
                        <a:spcAft>
                          <a:spcPts val="0"/>
                        </a:spcAft>
                        <a:buClr>
                          <a:schemeClr val="dk1"/>
                        </a:buClr>
                        <a:buSzPts val="1400"/>
                        <a:buFont typeface="Comic Sans MS"/>
                        <a:buNone/>
                      </a:pPr>
                      <a:r>
                        <a:rPr lang="en-GB" sz="1400">
                          <a:latin typeface="Comic Sans MS"/>
                          <a:ea typeface="Comic Sans MS"/>
                          <a:cs typeface="Comic Sans MS"/>
                          <a:sym typeface="Comic Sans MS"/>
                        </a:rPr>
                        <a:t>Hello, my name is Babs and I have done a lot in my life. I played a lot of tennis and have also seen a lot of countries.</a:t>
                      </a:r>
                      <a:endParaRPr/>
                    </a:p>
                    <a:p>
                      <a:pPr marL="0" marR="0" lvl="0" indent="0" algn="l" rtl="0">
                        <a:lnSpc>
                          <a:spcPct val="107000"/>
                        </a:lnSpc>
                        <a:spcBef>
                          <a:spcPts val="0"/>
                        </a:spcBef>
                        <a:spcAft>
                          <a:spcPts val="0"/>
                        </a:spcAft>
                        <a:buClr>
                          <a:schemeClr val="dk1"/>
                        </a:buClr>
                        <a:buSzPts val="1400"/>
                        <a:buFont typeface="Calibri"/>
                        <a:buNone/>
                      </a:pPr>
                      <a:endParaRPr sz="1400"/>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B</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tc>
                  <a:txBody>
                    <a:bodyPr/>
                    <a:lstStyle/>
                    <a:p>
                      <a:pPr marL="0" marR="0" lvl="0" indent="0" algn="l" rtl="0">
                        <a:lnSpc>
                          <a:spcPct val="107000"/>
                        </a:lnSpc>
                        <a:spcBef>
                          <a:spcPts val="0"/>
                        </a:spcBef>
                        <a:spcAft>
                          <a:spcPts val="0"/>
                        </a:spcAft>
                        <a:buNone/>
                      </a:pPr>
                      <a:endParaRPr sz="1000">
                        <a:latin typeface="Calibri"/>
                        <a:ea typeface="Calibri"/>
                        <a:cs typeface="Calibri"/>
                        <a:sym typeface="Calibri"/>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bl>
          </a:graphicData>
        </a:graphic>
      </p:graphicFrame>
      <p:sp>
        <p:nvSpPr>
          <p:cNvPr id="453" name="Google Shape;453;p48"/>
          <p:cNvSpPr txBox="1"/>
          <p:nvPr/>
        </p:nvSpPr>
        <p:spPr>
          <a:xfrm>
            <a:off x="2168012" y="276220"/>
            <a:ext cx="8241400" cy="369332"/>
          </a:xfrm>
          <a:prstGeom prst="rect">
            <a:avLst/>
          </a:prstGeom>
          <a:solidFill>
            <a:srgbClr val="FFFF00"/>
          </a:solid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Translate the text. Each box should only contain one word, beginning with the letter. </a:t>
            </a:r>
            <a:endParaRPr/>
          </a:p>
        </p:txBody>
      </p:sp>
      <p:graphicFrame>
        <p:nvGraphicFramePr>
          <p:cNvPr id="454" name="Google Shape;454;p48"/>
          <p:cNvGraphicFramePr/>
          <p:nvPr/>
        </p:nvGraphicFramePr>
        <p:xfrm>
          <a:off x="5951464" y="1069259"/>
          <a:ext cx="3000000" cy="3000000"/>
        </p:xfrm>
        <a:graphic>
          <a:graphicData uri="http://schemas.openxmlformats.org/drawingml/2006/table">
            <a:tbl>
              <a:tblPr>
                <a:noFill/>
                <a:tableStyleId>{4BDB4949-DDFE-44B6-A5B3-891D0FDA812C}</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66702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My name is Timo and I have done a lot in my life. I travelled to Africa and worked for an aid organization. </a:t>
                      </a: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b</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49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f</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14900">
                <a:tc>
                  <a:txBody>
                    <a:bodyPr/>
                    <a:lstStyle/>
                    <a:p>
                      <a:pPr marL="0" marR="0" lvl="0" indent="0" algn="l" rtl="0">
                        <a:lnSpc>
                          <a:spcPct val="107000"/>
                        </a:lnSpc>
                        <a:spcBef>
                          <a:spcPts val="0"/>
                        </a:spcBef>
                        <a:spcAft>
                          <a:spcPts val="0"/>
                        </a:spcAft>
                        <a:buNone/>
                      </a:pPr>
                      <a:r>
                        <a:rPr lang="en-GB" sz="10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000">
                          <a:latin typeface="Calibri"/>
                          <a:ea typeface="Calibri"/>
                          <a:cs typeface="Calibri"/>
                          <a:sym typeface="Calibri"/>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000">
                          <a:latin typeface="Calibri"/>
                          <a:ea typeface="Calibri"/>
                          <a:cs typeface="Calibri"/>
                          <a:sym typeface="Calibri"/>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1000">
                        <a:latin typeface="Calibri"/>
                        <a:ea typeface="Calibri"/>
                        <a:cs typeface="Calibri"/>
                        <a:sym typeface="Calibri"/>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bl>
          </a:graphicData>
        </a:graphic>
      </p:graphicFrame>
      <p:graphicFrame>
        <p:nvGraphicFramePr>
          <p:cNvPr id="455" name="Google Shape;455;p48"/>
          <p:cNvGraphicFramePr/>
          <p:nvPr/>
        </p:nvGraphicFramePr>
        <p:xfrm>
          <a:off x="253670" y="3845922"/>
          <a:ext cx="3000000" cy="3000000"/>
        </p:xfrm>
        <a:graphic>
          <a:graphicData uri="http://schemas.openxmlformats.org/drawingml/2006/table">
            <a:tbl>
              <a:tblPr>
                <a:noFill/>
                <a:tableStyleId>{4BDB4949-DDFE-44B6-A5B3-891D0FDA812C}</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075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have also won a lot of prizes but last year I broke my arm and I haven’t played a lot of tennis. Ouch!</a:t>
                      </a:r>
                      <a:endParaRPr/>
                    </a:p>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P</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d</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13600">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n</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v</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997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bl>
          </a:graphicData>
        </a:graphic>
      </p:graphicFrame>
      <p:graphicFrame>
        <p:nvGraphicFramePr>
          <p:cNvPr id="456" name="Google Shape;456;p48"/>
          <p:cNvGraphicFramePr/>
          <p:nvPr/>
        </p:nvGraphicFramePr>
        <p:xfrm>
          <a:off x="5951464" y="3839934"/>
          <a:ext cx="3000000" cy="3000000"/>
        </p:xfrm>
        <a:graphic>
          <a:graphicData uri="http://schemas.openxmlformats.org/drawingml/2006/table">
            <a:tbl>
              <a:tblPr>
                <a:noFill/>
                <a:tableStyleId>{4BDB4949-DDFE-44B6-A5B3-891D0FDA812C}</a:tableStyleId>
              </a:tblPr>
              <a:tblGrid>
                <a:gridCol w="1389300">
                  <a:extLst>
                    <a:ext uri="{9D8B030D-6E8A-4147-A177-3AD203B41FA5}">
                      <a16:colId xmlns:a16="http://schemas.microsoft.com/office/drawing/2014/main" val="20000"/>
                    </a:ext>
                  </a:extLst>
                </a:gridCol>
                <a:gridCol w="1389300">
                  <a:extLst>
                    <a:ext uri="{9D8B030D-6E8A-4147-A177-3AD203B41FA5}">
                      <a16:colId xmlns:a16="http://schemas.microsoft.com/office/drawing/2014/main" val="20001"/>
                    </a:ext>
                  </a:extLst>
                </a:gridCol>
                <a:gridCol w="1389300">
                  <a:extLst>
                    <a:ext uri="{9D8B030D-6E8A-4147-A177-3AD203B41FA5}">
                      <a16:colId xmlns:a16="http://schemas.microsoft.com/office/drawing/2014/main" val="20002"/>
                    </a:ext>
                  </a:extLst>
                </a:gridCol>
                <a:gridCol w="1389300">
                  <a:extLst>
                    <a:ext uri="{9D8B030D-6E8A-4147-A177-3AD203B41FA5}">
                      <a16:colId xmlns:a16="http://schemas.microsoft.com/office/drawing/2014/main" val="20003"/>
                    </a:ext>
                  </a:extLst>
                </a:gridCol>
              </a:tblGrid>
              <a:tr h="521675">
                <a:tc gridSpan="4">
                  <a:txBody>
                    <a:bodyPr/>
                    <a:lstStyle/>
                    <a:p>
                      <a:pPr marL="0" marR="0" lvl="0" indent="0" algn="l" rtl="0">
                        <a:lnSpc>
                          <a:spcPct val="107000"/>
                        </a:lnSpc>
                        <a:spcBef>
                          <a:spcPts val="0"/>
                        </a:spcBef>
                        <a:spcAft>
                          <a:spcPts val="0"/>
                        </a:spcAft>
                        <a:buNone/>
                      </a:pPr>
                      <a:r>
                        <a:rPr lang="en-GB" sz="1400">
                          <a:latin typeface="Comic Sans MS"/>
                          <a:ea typeface="Comic Sans MS"/>
                          <a:cs typeface="Comic Sans MS"/>
                          <a:sym typeface="Comic Sans MS"/>
                        </a:rPr>
                        <a:t>I worked every day with children and we often played football. It was great. I love Africa because it’s warm.</a:t>
                      </a:r>
                      <a:endParaRPr/>
                    </a:p>
                    <a:p>
                      <a:pPr marL="0" marR="0" lvl="0" indent="0" algn="l" rtl="0">
                        <a:lnSpc>
                          <a:spcPct val="107000"/>
                        </a:lnSpc>
                        <a:spcBef>
                          <a:spcPts val="0"/>
                        </a:spcBef>
                        <a:spcAft>
                          <a:spcPts val="0"/>
                        </a:spcAft>
                        <a:buNone/>
                      </a:pPr>
                      <a:endParaRPr sz="14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j</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m</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K</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u</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h</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o</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F</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g</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t</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l</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A</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22325">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e</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w</a:t>
                      </a:r>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r>
                        <a:rPr lang="en-GB" sz="1200">
                          <a:latin typeface="Comic Sans MS"/>
                          <a:ea typeface="Comic Sans MS"/>
                          <a:cs typeface="Comic Sans MS"/>
                          <a:sym typeface="Comic Sans MS"/>
                        </a:rPr>
                        <a:t>i</a:t>
                      </a: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1200">
                        <a:latin typeface="Comic Sans MS"/>
                        <a:ea typeface="Comic Sans MS"/>
                        <a:cs typeface="Comic Sans MS"/>
                        <a:sym typeface="Comic Sans MS"/>
                      </a:endParaRPr>
                    </a:p>
                  </a:txBody>
                  <a:tcPr marL="64225" marR="642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3C6E7"/>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12" name="Google Shape;112;p16"/>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13" name="Google Shape;113;p16"/>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viele Reisen gemacht.</a:t>
            </a:r>
            <a:endParaRPr sz="2800">
              <a:solidFill>
                <a:schemeClr val="dk1"/>
              </a:solidFill>
              <a:latin typeface="Comic Sans MS"/>
              <a:ea typeface="Comic Sans MS"/>
              <a:cs typeface="Comic Sans MS"/>
              <a:sym typeface="Comic Sans MS"/>
            </a:endParaRPr>
          </a:p>
        </p:txBody>
      </p:sp>
      <p:pic>
        <p:nvPicPr>
          <p:cNvPr id="114" name="Google Shape;114;p16"/>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13"/>
                                        </p:tgtEl>
                                      </p:cBhvr>
                                    </p:animEffect>
                                    <p:set>
                                      <p:cBhvr>
                                        <p:cTn id="9" dur="1" fill="hold">
                                          <p:stCondLst>
                                            <p:cond delay="2000"/>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21" name="Google Shape;121;p17"/>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22" name="Google Shape;122;p17"/>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viele Länder gesehen.</a:t>
            </a:r>
            <a:endParaRPr sz="2800">
              <a:solidFill>
                <a:schemeClr val="dk1"/>
              </a:solidFill>
              <a:latin typeface="Comic Sans MS"/>
              <a:ea typeface="Comic Sans MS"/>
              <a:cs typeface="Comic Sans MS"/>
              <a:sym typeface="Comic Sans MS"/>
            </a:endParaRPr>
          </a:p>
        </p:txBody>
      </p:sp>
      <p:pic>
        <p:nvPicPr>
          <p:cNvPr id="123" name="Google Shape;123;p17"/>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22"/>
                                        </p:tgtEl>
                                      </p:cBhvr>
                                    </p:animEffect>
                                    <p:set>
                                      <p:cBhvr>
                                        <p:cTn id="9" dur="1" fill="hold">
                                          <p:stCondLst>
                                            <p:cond delay="200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30" name="Google Shape;130;p18"/>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31" name="Google Shape;131;p18"/>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mit Kindern gearbeitet.</a:t>
            </a:r>
            <a:endParaRPr sz="2800">
              <a:solidFill>
                <a:schemeClr val="dk1"/>
              </a:solidFill>
              <a:latin typeface="Comic Sans MS"/>
              <a:ea typeface="Comic Sans MS"/>
              <a:cs typeface="Comic Sans MS"/>
              <a:sym typeface="Comic Sans MS"/>
            </a:endParaRPr>
          </a:p>
        </p:txBody>
      </p:sp>
      <p:pic>
        <p:nvPicPr>
          <p:cNvPr id="132" name="Google Shape;132;p18"/>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31"/>
                                        </p:tgtEl>
                                      </p:cBhvr>
                                    </p:animEffect>
                                    <p:set>
                                      <p:cBhvr>
                                        <p:cTn id="9" dur="1" fill="hold">
                                          <p:stCondLst>
                                            <p:cond delay="200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39" name="Google Shape;139;p19"/>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40" name="Google Shape;140;p19"/>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viel Geld verdient.</a:t>
            </a:r>
            <a:endParaRPr sz="2800">
              <a:solidFill>
                <a:schemeClr val="dk1"/>
              </a:solidFill>
              <a:latin typeface="Comic Sans MS"/>
              <a:ea typeface="Comic Sans MS"/>
              <a:cs typeface="Comic Sans MS"/>
              <a:sym typeface="Comic Sans MS"/>
            </a:endParaRPr>
          </a:p>
        </p:txBody>
      </p:sp>
      <p:pic>
        <p:nvPicPr>
          <p:cNvPr id="141" name="Google Shape;141;p19"/>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40"/>
                                        </p:tgtEl>
                                      </p:cBhvr>
                                    </p:animEffect>
                                    <p:set>
                                      <p:cBhvr>
                                        <p:cTn id="9" dur="1" fill="hold">
                                          <p:stCondLst>
                                            <p:cond delay="200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48" name="Google Shape;148;p20"/>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49" name="Google Shape;149;p20"/>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habe Biologie studiert.</a:t>
            </a:r>
            <a:endParaRPr sz="2800">
              <a:solidFill>
                <a:schemeClr val="dk1"/>
              </a:solidFill>
              <a:latin typeface="Comic Sans MS"/>
              <a:ea typeface="Comic Sans MS"/>
              <a:cs typeface="Comic Sans MS"/>
              <a:sym typeface="Comic Sans MS"/>
            </a:endParaRPr>
          </a:p>
        </p:txBody>
      </p:sp>
      <p:pic>
        <p:nvPicPr>
          <p:cNvPr id="150" name="Google Shape;150;p20"/>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49"/>
                                        </p:tgtEl>
                                      </p:cBhvr>
                                    </p:animEffect>
                                    <p:set>
                                      <p:cBhvr>
                                        <p:cTn id="9" dur="1" fill="hold">
                                          <p:stCondLst>
                                            <p:cond delay="2000"/>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p:nvPr/>
        </p:nvSpPr>
        <p:spPr>
          <a:xfrm>
            <a:off x="10391336" y="26015"/>
            <a:ext cx="180066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Delayed copying</a:t>
            </a:r>
            <a:endParaRPr/>
          </a:p>
        </p:txBody>
      </p:sp>
      <p:sp>
        <p:nvSpPr>
          <p:cNvPr id="157" name="Google Shape;157;p21"/>
          <p:cNvSpPr txBox="1"/>
          <p:nvPr/>
        </p:nvSpPr>
        <p:spPr>
          <a:xfrm>
            <a:off x="0" y="26015"/>
            <a:ext cx="10170942" cy="707886"/>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You will see a sentence. You have 15 seconds to memorise the sentence. When it disappears you can pick up your pen and write it down. </a:t>
            </a:r>
            <a:endParaRPr/>
          </a:p>
        </p:txBody>
      </p:sp>
      <p:sp>
        <p:nvSpPr>
          <p:cNvPr id="158" name="Google Shape;158;p21"/>
          <p:cNvSpPr txBox="1"/>
          <p:nvPr/>
        </p:nvSpPr>
        <p:spPr>
          <a:xfrm>
            <a:off x="1226234" y="1900924"/>
            <a:ext cx="9458178"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a:solidFill>
                  <a:schemeClr val="dk1"/>
                </a:solidFill>
                <a:latin typeface="Comic Sans MS"/>
                <a:ea typeface="Comic Sans MS"/>
                <a:cs typeface="Comic Sans MS"/>
                <a:sym typeface="Comic Sans MS"/>
              </a:rPr>
              <a:t>Ich bin nach Afrika gefahren.</a:t>
            </a:r>
            <a:endParaRPr sz="2800">
              <a:solidFill>
                <a:schemeClr val="dk1"/>
              </a:solidFill>
              <a:latin typeface="Comic Sans MS"/>
              <a:ea typeface="Comic Sans MS"/>
              <a:cs typeface="Comic Sans MS"/>
              <a:sym typeface="Comic Sans MS"/>
            </a:endParaRPr>
          </a:p>
        </p:txBody>
      </p:sp>
      <p:pic>
        <p:nvPicPr>
          <p:cNvPr id="159" name="Google Shape;159;p21"/>
          <p:cNvPicPr preferRelativeResize="0"/>
          <p:nvPr/>
        </p:nvPicPr>
        <p:blipFill rotWithShape="1">
          <a:blip r:embed="rId3">
            <a:alphaModFix/>
          </a:blip>
          <a:srcRect/>
          <a:stretch/>
        </p:blipFill>
        <p:spPr>
          <a:xfrm>
            <a:off x="205301" y="5576540"/>
            <a:ext cx="1737511" cy="1201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0" presetClass="exit" presetSubtype="0" fill="hold" nodeType="withEffect">
                                  <p:stCondLst>
                                    <p:cond delay="15000"/>
                                  </p:stCondLst>
                                  <p:childTnLst>
                                    <p:animEffect transition="out" filter="fade">
                                      <p:cBhvr>
                                        <p:cTn id="8" dur="2000"/>
                                        <p:tgtEl>
                                          <p:spTgt spid="158"/>
                                        </p:tgtEl>
                                      </p:cBhvr>
                                    </p:animEffect>
                                    <p:set>
                                      <p:cBhvr>
                                        <p:cTn id="9" dur="1" fill="hold">
                                          <p:stCondLst>
                                            <p:cond delay="2000"/>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5290</Words>
  <Application>Microsoft Office PowerPoint</Application>
  <PresentationFormat>Widescreen</PresentationFormat>
  <Paragraphs>777</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Architects Daughter</vt:lpstr>
      <vt:lpstr>Gentium Basic</vt:lpstr>
      <vt:lpstr>Arial</vt:lpstr>
      <vt:lpstr>Baumans</vt:lpstr>
      <vt:lpstr>Comic Sans MS</vt:lpstr>
      <vt:lpstr>Batang</vt:lpstr>
      <vt:lpstr>Office Theme</vt:lpstr>
      <vt:lpstr>PowerPoint Presentation</vt:lpstr>
      <vt:lpstr>PowerPoint Presentation</vt:lpstr>
      <vt:lpstr>Modelling and awareness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Sentence chaos</vt:lpstr>
      <vt:lpstr>PowerPoint Presentation</vt:lpstr>
      <vt:lpstr>Ping-pong</vt:lpstr>
      <vt:lpstr>Receptive processing</vt:lpstr>
      <vt:lpstr>PowerPoint Presentation</vt:lpstr>
      <vt:lpstr>PowerPoint Presentation</vt:lpstr>
      <vt:lpstr>PowerPoint Presentation</vt:lpstr>
      <vt:lpstr>PowerPoint Presentation</vt:lpstr>
      <vt:lpstr>PowerPoint Presentation</vt:lpstr>
      <vt:lpstr>Structured production Speaking and Writing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Silvia</dc:creator>
  <cp:lastModifiedBy>Bastow, Silvia</cp:lastModifiedBy>
  <cp:revision>1</cp:revision>
  <dcterms:modified xsi:type="dcterms:W3CDTF">2020-07-06T09:53:46Z</dcterms:modified>
</cp:coreProperties>
</file>